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3" r:id="rId1"/>
  </p:sldMasterIdLst>
  <p:notesMasterIdLst>
    <p:notesMasterId r:id="rId60"/>
  </p:notesMasterIdLst>
  <p:handoutMasterIdLst>
    <p:handoutMasterId r:id="rId61"/>
  </p:handoutMasterIdLst>
  <p:sldIdLst>
    <p:sldId id="321" r:id="rId2"/>
    <p:sldId id="323" r:id="rId3"/>
    <p:sldId id="305" r:id="rId4"/>
    <p:sldId id="337" r:id="rId5"/>
    <p:sldId id="304" r:id="rId6"/>
    <p:sldId id="322" r:id="rId7"/>
    <p:sldId id="270" r:id="rId8"/>
    <p:sldId id="271" r:id="rId9"/>
    <p:sldId id="272" r:id="rId10"/>
    <p:sldId id="273" r:id="rId11"/>
    <p:sldId id="274" r:id="rId12"/>
    <p:sldId id="275" r:id="rId13"/>
    <p:sldId id="276" r:id="rId14"/>
    <p:sldId id="277" r:id="rId15"/>
    <p:sldId id="278" r:id="rId16"/>
    <p:sldId id="279" r:id="rId17"/>
    <p:sldId id="280" r:id="rId18"/>
    <p:sldId id="319" r:id="rId19"/>
    <p:sldId id="282" r:id="rId20"/>
    <p:sldId id="283" r:id="rId21"/>
    <p:sldId id="284" r:id="rId22"/>
    <p:sldId id="285" r:id="rId23"/>
    <p:sldId id="286" r:id="rId24"/>
    <p:sldId id="287" r:id="rId25"/>
    <p:sldId id="288" r:id="rId26"/>
    <p:sldId id="289" r:id="rId27"/>
    <p:sldId id="290" r:id="rId28"/>
    <p:sldId id="291" r:id="rId29"/>
    <p:sldId id="292" r:id="rId30"/>
    <p:sldId id="293" r:id="rId31"/>
    <p:sldId id="338" r:id="rId32"/>
    <p:sldId id="329" r:id="rId33"/>
    <p:sldId id="341" r:id="rId34"/>
    <p:sldId id="340" r:id="rId35"/>
    <p:sldId id="294" r:id="rId36"/>
    <p:sldId id="295" r:id="rId37"/>
    <p:sldId id="296" r:id="rId38"/>
    <p:sldId id="297" r:id="rId39"/>
    <p:sldId id="332" r:id="rId40"/>
    <p:sldId id="333" r:id="rId41"/>
    <p:sldId id="299" r:id="rId42"/>
    <p:sldId id="300" r:id="rId43"/>
    <p:sldId id="301" r:id="rId44"/>
    <p:sldId id="302" r:id="rId45"/>
    <p:sldId id="303" r:id="rId46"/>
    <p:sldId id="317" r:id="rId47"/>
    <p:sldId id="318" r:id="rId48"/>
    <p:sldId id="306" r:id="rId49"/>
    <p:sldId id="307" r:id="rId50"/>
    <p:sldId id="308" r:id="rId51"/>
    <p:sldId id="309" r:id="rId52"/>
    <p:sldId id="310" r:id="rId53"/>
    <p:sldId id="311" r:id="rId54"/>
    <p:sldId id="312" r:id="rId55"/>
    <p:sldId id="313" r:id="rId56"/>
    <p:sldId id="314" r:id="rId57"/>
    <p:sldId id="315" r:id="rId58"/>
    <p:sldId id="316" r:id="rId59"/>
  </p:sldIdLst>
  <p:sldSz cx="12192000" cy="6858000"/>
  <p:notesSz cx="6858000" cy="9144000"/>
  <p:custDataLst>
    <p:tags r:id="rId6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M User" initials="LM" lastIdx="1" clrIdx="0">
    <p:extLst>
      <p:ext uri="{19B8F6BF-5375-455C-9EA6-DF929625EA0E}">
        <p15:presenceInfo xmlns:p15="http://schemas.microsoft.com/office/powerpoint/2012/main" userId="LM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3334"/>
    <a:srgbClr val="10069F"/>
    <a:srgbClr val="4E2A84"/>
    <a:srgbClr val="582E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53" autoAdjust="0"/>
    <p:restoredTop sz="94815" autoAdjust="0"/>
  </p:normalViewPr>
  <p:slideViewPr>
    <p:cSldViewPr>
      <p:cViewPr varScale="1">
        <p:scale>
          <a:sx n="131" d="100"/>
          <a:sy n="131" d="100"/>
        </p:scale>
        <p:origin x="552" y="184"/>
      </p:cViewPr>
      <p:guideLst>
        <p:guide orient="horz" pos="2160"/>
        <p:guide pos="3840"/>
      </p:guideLst>
    </p:cSldViewPr>
  </p:slideViewPr>
  <p:outlineViewPr>
    <p:cViewPr>
      <p:scale>
        <a:sx n="33" d="100"/>
        <a:sy n="33" d="100"/>
      </p:scale>
      <p:origin x="0" y="-2532"/>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 r:id="rId28" collapse="1"/>
      <p:sld r:id="rId29" collapse="1"/>
      <p:sld r:id="rId30" collapse="1"/>
      <p:sld r:id="rId31" collapse="1"/>
      <p:sld r:id="rId32" collapse="1"/>
      <p:sld r:id="rId33" collapse="1"/>
      <p:sld r:id="rId34" collapse="1"/>
      <p:sld r:id="rId35" collapse="1"/>
      <p:sld r:id="rId36" collapse="1"/>
      <p:sld r:id="rId37" collapse="1"/>
      <p:sld r:id="rId38" collapse="1"/>
      <p:sld r:id="rId39" collapse="1"/>
      <p:sld r:id="rId40" collapse="1"/>
      <p:sld r:id="rId41" collapse="1"/>
      <p:sld r:id="rId42" collapse="1"/>
      <p:sld r:id="rId43" collapse="1"/>
      <p:sld r:id="rId44" collapse="1"/>
      <p:sld r:id="rId45" collapse="1"/>
      <p:sld r:id="rId46" collapse="1"/>
      <p:sld r:id="rId47" collapse="1"/>
      <p:sld r:id="rId48" collapse="1"/>
      <p:sld r:id="rId49" collapse="1"/>
      <p:sld r:id="rId50" collapse="1"/>
    </p:sldLst>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handoutMaster" Target="handoutMasters/handout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_rels/viewProps.xml.rels><?xml version="1.0" encoding="UTF-8" standalone="yes"?>
<Relationships xmlns="http://schemas.openxmlformats.org/package/2006/relationships"><Relationship Id="rId13" Type="http://schemas.openxmlformats.org/officeDocument/2006/relationships/slide" Target="slides/slide17.xml"/><Relationship Id="rId18" Type="http://schemas.openxmlformats.org/officeDocument/2006/relationships/slide" Target="slides/slide22.xml"/><Relationship Id="rId26" Type="http://schemas.openxmlformats.org/officeDocument/2006/relationships/slide" Target="slides/slide30.xml"/><Relationship Id="rId39" Type="http://schemas.openxmlformats.org/officeDocument/2006/relationships/slide" Target="slides/slide47.xml"/><Relationship Id="rId21" Type="http://schemas.openxmlformats.org/officeDocument/2006/relationships/slide" Target="slides/slide25.xml"/><Relationship Id="rId34" Type="http://schemas.openxmlformats.org/officeDocument/2006/relationships/slide" Target="slides/slide42.xml"/><Relationship Id="rId42" Type="http://schemas.openxmlformats.org/officeDocument/2006/relationships/slide" Target="slides/slide50.xml"/><Relationship Id="rId47" Type="http://schemas.openxmlformats.org/officeDocument/2006/relationships/slide" Target="slides/slide55.xml"/><Relationship Id="rId50" Type="http://schemas.openxmlformats.org/officeDocument/2006/relationships/slide" Target="slides/slide58.xml"/><Relationship Id="rId7" Type="http://schemas.openxmlformats.org/officeDocument/2006/relationships/slide" Target="slides/slide11.xml"/><Relationship Id="rId2" Type="http://schemas.openxmlformats.org/officeDocument/2006/relationships/slide" Target="slides/slide6.xml"/><Relationship Id="rId16" Type="http://schemas.openxmlformats.org/officeDocument/2006/relationships/slide" Target="slides/slide20.xml"/><Relationship Id="rId29" Type="http://schemas.openxmlformats.org/officeDocument/2006/relationships/slide" Target="slides/slide35.xml"/><Relationship Id="rId11" Type="http://schemas.openxmlformats.org/officeDocument/2006/relationships/slide" Target="slides/slide15.xml"/><Relationship Id="rId24" Type="http://schemas.openxmlformats.org/officeDocument/2006/relationships/slide" Target="slides/slide28.xml"/><Relationship Id="rId32" Type="http://schemas.openxmlformats.org/officeDocument/2006/relationships/slide" Target="slides/slide38.xml"/><Relationship Id="rId37" Type="http://schemas.openxmlformats.org/officeDocument/2006/relationships/slide" Target="slides/slide45.xml"/><Relationship Id="rId40" Type="http://schemas.openxmlformats.org/officeDocument/2006/relationships/slide" Target="slides/slide48.xml"/><Relationship Id="rId45" Type="http://schemas.openxmlformats.org/officeDocument/2006/relationships/slide" Target="slides/slide53.xml"/><Relationship Id="rId5" Type="http://schemas.openxmlformats.org/officeDocument/2006/relationships/slide" Target="slides/slide9.xml"/><Relationship Id="rId15" Type="http://schemas.openxmlformats.org/officeDocument/2006/relationships/slide" Target="slides/slide19.xml"/><Relationship Id="rId23" Type="http://schemas.openxmlformats.org/officeDocument/2006/relationships/slide" Target="slides/slide27.xml"/><Relationship Id="rId28" Type="http://schemas.openxmlformats.org/officeDocument/2006/relationships/slide" Target="slides/slide34.xml"/><Relationship Id="rId36" Type="http://schemas.openxmlformats.org/officeDocument/2006/relationships/slide" Target="slides/slide44.xml"/><Relationship Id="rId49" Type="http://schemas.openxmlformats.org/officeDocument/2006/relationships/slide" Target="slides/slide57.xml"/><Relationship Id="rId10" Type="http://schemas.openxmlformats.org/officeDocument/2006/relationships/slide" Target="slides/slide14.xml"/><Relationship Id="rId19" Type="http://schemas.openxmlformats.org/officeDocument/2006/relationships/slide" Target="slides/slide23.xml"/><Relationship Id="rId31" Type="http://schemas.openxmlformats.org/officeDocument/2006/relationships/slide" Target="slides/slide37.xml"/><Relationship Id="rId44" Type="http://schemas.openxmlformats.org/officeDocument/2006/relationships/slide" Target="slides/slide52.xml"/><Relationship Id="rId4" Type="http://schemas.openxmlformats.org/officeDocument/2006/relationships/slide" Target="slides/slide8.xml"/><Relationship Id="rId9" Type="http://schemas.openxmlformats.org/officeDocument/2006/relationships/slide" Target="slides/slide13.xml"/><Relationship Id="rId14" Type="http://schemas.openxmlformats.org/officeDocument/2006/relationships/slide" Target="slides/slide18.xml"/><Relationship Id="rId22" Type="http://schemas.openxmlformats.org/officeDocument/2006/relationships/slide" Target="slides/slide26.xml"/><Relationship Id="rId27" Type="http://schemas.openxmlformats.org/officeDocument/2006/relationships/slide" Target="slides/slide31.xml"/><Relationship Id="rId30" Type="http://schemas.openxmlformats.org/officeDocument/2006/relationships/slide" Target="slides/slide36.xml"/><Relationship Id="rId35" Type="http://schemas.openxmlformats.org/officeDocument/2006/relationships/slide" Target="slides/slide43.xml"/><Relationship Id="rId43" Type="http://schemas.openxmlformats.org/officeDocument/2006/relationships/slide" Target="slides/slide51.xml"/><Relationship Id="rId48" Type="http://schemas.openxmlformats.org/officeDocument/2006/relationships/slide" Target="slides/slide56.xml"/><Relationship Id="rId8" Type="http://schemas.openxmlformats.org/officeDocument/2006/relationships/slide" Target="slides/slide12.xml"/><Relationship Id="rId3" Type="http://schemas.openxmlformats.org/officeDocument/2006/relationships/slide" Target="slides/slide7.xml"/><Relationship Id="rId12" Type="http://schemas.openxmlformats.org/officeDocument/2006/relationships/slide" Target="slides/slide16.xml"/><Relationship Id="rId17" Type="http://schemas.openxmlformats.org/officeDocument/2006/relationships/slide" Target="slides/slide21.xml"/><Relationship Id="rId25" Type="http://schemas.openxmlformats.org/officeDocument/2006/relationships/slide" Target="slides/slide29.xml"/><Relationship Id="rId33" Type="http://schemas.openxmlformats.org/officeDocument/2006/relationships/slide" Target="slides/slide41.xml"/><Relationship Id="rId38" Type="http://schemas.openxmlformats.org/officeDocument/2006/relationships/slide" Target="slides/slide46.xml"/><Relationship Id="rId46" Type="http://schemas.openxmlformats.org/officeDocument/2006/relationships/slide" Target="slides/slide54.xml"/><Relationship Id="rId20" Type="http://schemas.openxmlformats.org/officeDocument/2006/relationships/slide" Target="slides/slide24.xml"/><Relationship Id="rId41" Type="http://schemas.openxmlformats.org/officeDocument/2006/relationships/slide" Target="slides/slide49.xml"/><Relationship Id="rId1" Type="http://schemas.openxmlformats.org/officeDocument/2006/relationships/slide" Target="slides/slide1.xml"/><Relationship Id="rId6"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DA41E69-D72A-4525-B5DE-2325450B5561}" type="datetimeFigureOut">
              <a:rPr lang="en-US" smtClean="0"/>
              <a:t>11/2/20</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778E7DD-68DE-4241-94C4-0135AB717B49}" type="slidenum">
              <a:rPr lang="en-US" smtClean="0"/>
              <a:t>‹#›</a:t>
            </a:fld>
            <a:endParaRPr lang="en-US" dirty="0"/>
          </a:p>
        </p:txBody>
      </p:sp>
    </p:spTree>
    <p:extLst>
      <p:ext uri="{BB962C8B-B14F-4D97-AF65-F5344CB8AC3E}">
        <p14:creationId xmlns:p14="http://schemas.microsoft.com/office/powerpoint/2010/main" val="1710366625"/>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00.png>
</file>

<file path=ppt/media/image11.tiff>
</file>

<file path=ppt/media/image12.tiff>
</file>

<file path=ppt/media/image13.png>
</file>

<file path=ppt/media/image130.png>
</file>

<file path=ppt/media/image14.png>
</file>

<file path=ppt/media/image15.png>
</file>

<file path=ppt/media/image16.png>
</file>

<file path=ppt/media/image160.png>
</file>

<file path=ppt/media/image17.png>
</file>

<file path=ppt/media/image170.png>
</file>

<file path=ppt/media/image18.png>
</file>

<file path=ppt/media/image180.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20.png>
</file>

<file path=ppt/media/image43.png>
</file>

<file path=ppt/media/image430.png>
</file>

<file path=ppt/media/image44.png>
</file>

<file path=ppt/media/image45.png>
</file>

<file path=ppt/media/image46.png>
</file>

<file path=ppt/media/image47.png>
</file>

<file path=ppt/media/image48.png>
</file>

<file path=ppt/media/image480.png>
</file>

<file path=ppt/media/image49.png>
</file>

<file path=ppt/media/image490.png>
</file>

<file path=ppt/media/image50.png>
</file>

<file path=ppt/media/image51.png>
</file>

<file path=ppt/media/image52.png>
</file>

<file path=ppt/media/image520.png>
</file>

<file path=ppt/media/image53.png>
</file>

<file path=ppt/media/image530.png>
</file>

<file path=ppt/media/image54.png>
</file>

<file path=ppt/media/image540.png>
</file>

<file path=ppt/media/image55.png>
</file>

<file path=ppt/media/image56.png>
</file>

<file path=ppt/media/image57.png>
</file>

<file path=ppt/media/image58.png>
</file>

<file path=ppt/media/image59.png>
</file>

<file path=ppt/media/image590.png>
</file>

<file path=ppt/media/image6.png>
</file>

<file path=ppt/media/image60.png>
</file>

<file path=ppt/media/image600.png>
</file>

<file path=ppt/media/image61.png>
</file>

<file path=ppt/media/image610.png>
</file>

<file path=ppt/media/image62.png>
</file>

<file path=ppt/media/image620.png>
</file>

<file path=ppt/media/image63.png>
</file>

<file path=ppt/media/image630.png>
</file>

<file path=ppt/media/image64.png>
</file>

<file path=ppt/media/image65.png>
</file>

<file path=ppt/media/image66.png>
</file>

<file path=ppt/media/image67.png>
</file>

<file path=ppt/media/image68.png>
</file>

<file path=ppt/media/image69.png>
</file>

<file path=ppt/media/image7.jpe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570D6A-FB49-A14C-9B03-21B3417100CD}" type="datetimeFigureOut">
              <a:rPr lang="en-US" smtClean="0"/>
              <a:t>11/2/20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CB6C83-B894-2740-9986-97D8BB6F6D98}" type="slidenum">
              <a:rPr lang="en-US" smtClean="0"/>
              <a:t>‹#›</a:t>
            </a:fld>
            <a:endParaRPr lang="en-US" dirty="0"/>
          </a:p>
        </p:txBody>
      </p:sp>
    </p:spTree>
    <p:extLst>
      <p:ext uri="{BB962C8B-B14F-4D97-AF65-F5344CB8AC3E}">
        <p14:creationId xmlns:p14="http://schemas.microsoft.com/office/powerpoint/2010/main" val="1801669850"/>
      </p:ext>
    </p:extLst>
  </p:cSld>
  <p:clrMap bg1="lt1" tx1="dk1" bg2="lt2" tx2="dk2" accent1="accent1" accent2="accent2" accent3="accent3" accent4="accent4" accent5="accent5" accent6="accent6" hlink="hlink" folHlink="folHlink"/>
  <p:hf sldNum="0"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Arial" charset="0"/>
                <a:ea typeface="ＭＳ Ｐゴシック" pitchFamily="34" charset="-128"/>
              </a:defRPr>
            </a:lvl1pPr>
            <a:lvl2pPr marL="37931725" indent="-37474525" eaLnBrk="0" hangingPunct="0">
              <a:spcBef>
                <a:spcPct val="30000"/>
              </a:spcBef>
              <a:defRPr sz="1200">
                <a:solidFill>
                  <a:schemeClr val="tx1"/>
                </a:solidFill>
                <a:latin typeface="Arial" charset="0"/>
                <a:ea typeface="ＭＳ Ｐゴシック" pitchFamily="34" charset="-128"/>
              </a:defRPr>
            </a:lvl2pPr>
            <a:lvl3pPr marL="1143000" indent="-228600" eaLnBrk="0" hangingPunct="0">
              <a:spcBef>
                <a:spcPct val="30000"/>
              </a:spcBef>
              <a:defRPr sz="1200">
                <a:solidFill>
                  <a:schemeClr val="tx1"/>
                </a:solidFill>
                <a:latin typeface="Arial" charset="0"/>
                <a:ea typeface="ＭＳ Ｐゴシック" pitchFamily="34" charset="-128"/>
              </a:defRPr>
            </a:lvl3pPr>
            <a:lvl4pPr marL="1600200" indent="-228600" eaLnBrk="0" hangingPunct="0">
              <a:spcBef>
                <a:spcPct val="30000"/>
              </a:spcBef>
              <a:defRPr sz="1200">
                <a:solidFill>
                  <a:schemeClr val="tx1"/>
                </a:solidFill>
                <a:latin typeface="Arial" charset="0"/>
                <a:ea typeface="ＭＳ Ｐゴシック" pitchFamily="34" charset="-128"/>
              </a:defRPr>
            </a:lvl4pPr>
            <a:lvl5pPr marL="2057400" indent="-228600" eaLnBrk="0" hangingPunct="0">
              <a:spcBef>
                <a:spcPct val="30000"/>
              </a:spcBef>
              <a:defRPr sz="1200">
                <a:solidFill>
                  <a:schemeClr val="tx1"/>
                </a:solidFill>
                <a:latin typeface="Arial" charset="0"/>
                <a:ea typeface="ＭＳ Ｐゴシック" pitchFamily="34" charset="-128"/>
              </a:defRPr>
            </a:lvl5pPr>
            <a:lvl6pPr marL="2514600" indent="-228600" eaLnBrk="0" fontAlgn="base" hangingPunct="0">
              <a:spcBef>
                <a:spcPct val="30000"/>
              </a:spcBef>
              <a:spcAft>
                <a:spcPct val="0"/>
              </a:spcAft>
              <a:defRPr sz="1200">
                <a:solidFill>
                  <a:schemeClr val="tx1"/>
                </a:solidFill>
                <a:latin typeface="Arial" charset="0"/>
                <a:ea typeface="ＭＳ Ｐゴシック" pitchFamily="34" charset="-128"/>
              </a:defRPr>
            </a:lvl6pPr>
            <a:lvl7pPr marL="2971800" indent="-228600" eaLnBrk="0" fontAlgn="base" hangingPunct="0">
              <a:spcBef>
                <a:spcPct val="30000"/>
              </a:spcBef>
              <a:spcAft>
                <a:spcPct val="0"/>
              </a:spcAft>
              <a:defRPr sz="1200">
                <a:solidFill>
                  <a:schemeClr val="tx1"/>
                </a:solidFill>
                <a:latin typeface="Arial" charset="0"/>
                <a:ea typeface="ＭＳ Ｐゴシック" pitchFamily="34" charset="-128"/>
              </a:defRPr>
            </a:lvl7pPr>
            <a:lvl8pPr marL="3429000" indent="-228600" eaLnBrk="0" fontAlgn="base" hangingPunct="0">
              <a:spcBef>
                <a:spcPct val="30000"/>
              </a:spcBef>
              <a:spcAft>
                <a:spcPct val="0"/>
              </a:spcAft>
              <a:defRPr sz="1200">
                <a:solidFill>
                  <a:schemeClr val="tx1"/>
                </a:solidFill>
                <a:latin typeface="Arial" charset="0"/>
                <a:ea typeface="ＭＳ Ｐゴシック" pitchFamily="34" charset="-128"/>
              </a:defRPr>
            </a:lvl8pPr>
            <a:lvl9pPr marL="3886200" indent="-228600" eaLnBrk="0" fontAlgn="base" hangingPunct="0">
              <a:spcBef>
                <a:spcPct val="30000"/>
              </a:spcBef>
              <a:spcAft>
                <a:spcPct val="0"/>
              </a:spcAft>
              <a:defRPr sz="1200">
                <a:solidFill>
                  <a:schemeClr val="tx1"/>
                </a:solidFill>
                <a:latin typeface="Arial" charset="0"/>
                <a:ea typeface="ＭＳ Ｐゴシック" pitchFamily="34" charset="-128"/>
              </a:defRPr>
            </a:lvl9pPr>
          </a:lstStyle>
          <a:p>
            <a:pPr eaLnBrk="1" hangingPunct="1">
              <a:spcBef>
                <a:spcPct val="0"/>
              </a:spcBef>
            </a:pPr>
            <a:fld id="{2FB42E05-F067-4B84-AD50-3F5AD54F7EAF}" type="slidenum">
              <a:rPr lang="en-US" altLang="en-US"/>
              <a:pPr eaLnBrk="1" hangingPunct="1">
                <a:spcBef>
                  <a:spcPct val="0"/>
                </a:spcBef>
              </a:pPr>
              <a:t>2</a:t>
            </a:fld>
            <a:endParaRPr lang="en-US" altLang="en-US" dirty="0"/>
          </a:p>
        </p:txBody>
      </p:sp>
      <p:sp>
        <p:nvSpPr>
          <p:cNvPr id="29699" name="Rectangle 2"/>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483" tIns="44448" rIns="90483" bIns="44448"/>
          <a:lstStyle/>
          <a:p>
            <a:pPr eaLnBrk="1" hangingPunct="1"/>
            <a:r>
              <a:rPr lang="en-US" altLang="en-US" dirty="0">
                <a:ea typeface="ＭＳ Ｐゴシック" pitchFamily="34" charset="-128"/>
              </a:rPr>
              <a:t>page 524 of text</a:t>
            </a:r>
          </a:p>
          <a:p>
            <a:pPr eaLnBrk="1" hangingPunct="1"/>
            <a:r>
              <a:rPr lang="en-US" altLang="en-US" dirty="0">
                <a:ea typeface="ＭＳ Ｐゴシック" pitchFamily="34" charset="-128"/>
              </a:rPr>
              <a:t>If using a graphics calculator for demonstration, it will be an easy exercise to switch the x and y values to show that the value of </a:t>
            </a:r>
            <a:r>
              <a:rPr lang="en-US" altLang="en-US" i="1" dirty="0">
                <a:ea typeface="ＭＳ Ｐゴシック" pitchFamily="34" charset="-128"/>
              </a:rPr>
              <a:t>r</a:t>
            </a:r>
            <a:r>
              <a:rPr lang="en-US" altLang="en-US" dirty="0">
                <a:ea typeface="ＭＳ Ｐゴシック" pitchFamily="34" charset="-128"/>
              </a:rPr>
              <a:t>  will not change.</a:t>
            </a:r>
          </a:p>
        </p:txBody>
      </p:sp>
      <p:sp>
        <p:nvSpPr>
          <p:cNvPr id="29700" name="Rectangle 3"/>
          <p:cNvSpPr>
            <a:spLocks noGrp="1" noRot="1" noChangeAspect="1" noChangeArrowheads="1" noTextEdit="1"/>
          </p:cNvSpPr>
          <p:nvPr>
            <p:ph type="sldImg"/>
          </p:nvPr>
        </p:nvSpPr>
        <p:spPr>
          <a:xfrm>
            <a:off x="393700" y="692150"/>
            <a:ext cx="6072188" cy="3416300"/>
          </a:xfrm>
          <a:ln w="12700" cap="flat">
            <a:solidFill>
              <a:schemeClr val="tx1"/>
            </a:solidFill>
          </a:ln>
        </p:spPr>
      </p:sp>
    </p:spTree>
    <p:extLst>
      <p:ext uri="{BB962C8B-B14F-4D97-AF65-F5344CB8AC3E}">
        <p14:creationId xmlns:p14="http://schemas.microsoft.com/office/powerpoint/2010/main" val="2115288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5955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34232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436505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383979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63440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904663-59B0-4C26-9629-1E034548E980}" type="slidenum">
              <a:rPr lang="en-US" smtClean="0"/>
              <a:t>4</a:t>
            </a:fld>
            <a:endParaRPr lang="en-US" dirty="0"/>
          </a:p>
        </p:txBody>
      </p:sp>
    </p:spTree>
    <p:extLst>
      <p:ext uri="{BB962C8B-B14F-4D97-AF65-F5344CB8AC3E}">
        <p14:creationId xmlns:p14="http://schemas.microsoft.com/office/powerpoint/2010/main" val="3871544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447248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6070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77573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58616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0740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17667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160790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828800"/>
            <a:ext cx="10363200" cy="900546"/>
          </a:xfrm>
        </p:spPr>
        <p:txBody>
          <a:bodyPr anchor="b" anchorCtr="0"/>
          <a:lstStyle>
            <a:lvl1pPr algn="l">
              <a:defRPr/>
            </a:lvl1pPr>
          </a:lstStyle>
          <a:p>
            <a:r>
              <a:rPr lang="en-US" dirty="0"/>
              <a:t>Click To Edit Title</a:t>
            </a:r>
          </a:p>
        </p:txBody>
      </p:sp>
      <p:cxnSp>
        <p:nvCxnSpPr>
          <p:cNvPr id="8" name="Straight Connector 7"/>
          <p:cNvCxnSpPr/>
          <p:nvPr userDrawn="1"/>
        </p:nvCxnSpPr>
        <p:spPr>
          <a:xfrm>
            <a:off x="914400" y="2819400"/>
            <a:ext cx="103632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914400" y="2895600"/>
            <a:ext cx="103632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pic>
        <p:nvPicPr>
          <p:cNvPr id="11" name="Picture 10" descr="C:\Users\njones\Dropbox (2U)\Work\Designing Slides\SMU\Design Brief\logo\logo_datasci_SMU.png">
            <a:extLst>
              <a:ext uri="{FF2B5EF4-FFF2-40B4-BE49-F238E27FC236}">
                <a16:creationId xmlns:a16="http://schemas.microsoft.com/office/drawing/2014/main" id="{6C9BC461-74A3-3B43-A311-BC67E0EEF880}"/>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06402" y="6386563"/>
            <a:ext cx="2348007" cy="207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5138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8239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63084" y="4406903"/>
            <a:ext cx="103632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963084" y="4406900"/>
            <a:ext cx="103632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4441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609600" y="1600203"/>
            <a:ext cx="53848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3"/>
            <a:ext cx="53848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9440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417638"/>
            <a:ext cx="5386917"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590800"/>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9" y="1417638"/>
            <a:ext cx="5389033"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22644" y="2590800"/>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070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561834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7566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417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4" name="Picture 3" descr="C:\Users\njones\Dropbox (2U)\Work\Designing Slides\SMU\Design Brief\logo\logo_datasci_SMU.png">
            <a:extLst>
              <a:ext uri="{FF2B5EF4-FFF2-40B4-BE49-F238E27FC236}">
                <a16:creationId xmlns:a16="http://schemas.microsoft.com/office/drawing/2014/main" id="{A756B8E1-2372-7141-AD48-1954EB22C3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209800" y="2778677"/>
            <a:ext cx="7772399" cy="686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573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28600"/>
            <a:ext cx="109728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12192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Rectangle 13"/>
          <p:cNvSpPr/>
          <p:nvPr userDrawn="1"/>
        </p:nvSpPr>
        <p:spPr>
          <a:xfrm>
            <a:off x="0" y="0"/>
            <a:ext cx="12192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Tree>
    <p:extLst>
      <p:ext uri="{BB962C8B-B14F-4D97-AF65-F5344CB8AC3E}">
        <p14:creationId xmlns:p14="http://schemas.microsoft.com/office/powerpoint/2010/main" val="122329842"/>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6" r:id="rId9"/>
  </p:sldLayoutIdLst>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0.png"/><Relationship Id="rId7" Type="http://schemas.openxmlformats.org/officeDocument/2006/relationships/image" Target="../media/image130.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00.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70.png"/><Relationship Id="rId7" Type="http://schemas.openxmlformats.org/officeDocument/2006/relationships/image" Target="../media/image190.png"/><Relationship Id="rId2" Type="http://schemas.openxmlformats.org/officeDocument/2006/relationships/image" Target="../media/image160.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20.png"/><Relationship Id="rId4" Type="http://schemas.openxmlformats.org/officeDocument/2006/relationships/image" Target="../media/image180.png"/></Relationships>
</file>

<file path=ppt/slides/_rels/slide13.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image" Target="../media/image160.png"/><Relationship Id="rId1" Type="http://schemas.openxmlformats.org/officeDocument/2006/relationships/slideLayout" Target="../slideLayouts/slideLayout7.xml"/><Relationship Id="rId5" Type="http://schemas.openxmlformats.org/officeDocument/2006/relationships/image" Target="../media/image190.png"/><Relationship Id="rId4" Type="http://schemas.openxmlformats.org/officeDocument/2006/relationships/image" Target="../media/image18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5.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jpeg"/><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10" Type="http://schemas.openxmlformats.org/officeDocument/2006/relationships/image" Target="../media/image41.png"/><Relationship Id="rId4" Type="http://schemas.openxmlformats.org/officeDocument/2006/relationships/image" Target="../media/image35.png"/><Relationship Id="rId9" Type="http://schemas.openxmlformats.org/officeDocument/2006/relationships/image" Target="../media/image40.png"/></Relationships>
</file>

<file path=ppt/slides/_rels/slide28.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2.png"/><Relationship Id="rId7" Type="http://schemas.openxmlformats.org/officeDocument/2006/relationships/image" Target="../media/image45.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44.png"/><Relationship Id="rId5" Type="http://schemas.openxmlformats.org/officeDocument/2006/relationships/image" Target="../media/image430.png"/><Relationship Id="rId4" Type="http://schemas.openxmlformats.org/officeDocument/2006/relationships/image" Target="../media/image420.png"/></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47.png"/><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50.png"/><Relationship Id="rId4" Type="http://schemas.openxmlformats.org/officeDocument/2006/relationships/image" Target="../media/image49.png"/></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2.png"/><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8" Type="http://schemas.openxmlformats.org/officeDocument/2006/relationships/image" Target="../media/image65.png"/><Relationship Id="rId13" Type="http://schemas.openxmlformats.org/officeDocument/2006/relationships/image" Target="../media/image70.png"/><Relationship Id="rId3" Type="http://schemas.openxmlformats.org/officeDocument/2006/relationships/image" Target="../media/image60.png"/><Relationship Id="rId7" Type="http://schemas.openxmlformats.org/officeDocument/2006/relationships/image" Target="../media/image64.png"/><Relationship Id="rId12" Type="http://schemas.openxmlformats.org/officeDocument/2006/relationships/image" Target="../media/image69.png"/><Relationship Id="rId2" Type="http://schemas.openxmlformats.org/officeDocument/2006/relationships/image" Target="../media/image59.png"/><Relationship Id="rId1" Type="http://schemas.openxmlformats.org/officeDocument/2006/relationships/slideLayout" Target="../slideLayouts/slideLayout2.xml"/><Relationship Id="rId6" Type="http://schemas.openxmlformats.org/officeDocument/2006/relationships/image" Target="../media/image63.png"/><Relationship Id="rId11" Type="http://schemas.openxmlformats.org/officeDocument/2006/relationships/image" Target="../media/image68.png"/><Relationship Id="rId5" Type="http://schemas.openxmlformats.org/officeDocument/2006/relationships/image" Target="../media/image62.png"/><Relationship Id="rId10" Type="http://schemas.openxmlformats.org/officeDocument/2006/relationships/image" Target="../media/image67.png"/><Relationship Id="rId4" Type="http://schemas.openxmlformats.org/officeDocument/2006/relationships/image" Target="../media/image61.png"/><Relationship Id="rId9" Type="http://schemas.openxmlformats.org/officeDocument/2006/relationships/image" Target="../media/image66.png"/><Relationship Id="rId14" Type="http://schemas.openxmlformats.org/officeDocument/2006/relationships/image" Target="../media/image7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tiff"/><Relationship Id="rId4" Type="http://schemas.openxmlformats.org/officeDocument/2006/relationships/image" Target="../media/image11.tiff"/></Relationships>
</file>

<file path=ppt/slides/_rels/slide4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2.tiff"/></Relationships>
</file>

<file path=ppt/slides/_rels/slide48.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image" Target="../media/image160.png"/><Relationship Id="rId1" Type="http://schemas.openxmlformats.org/officeDocument/2006/relationships/slideLayout" Target="../slideLayouts/slideLayout7.xml"/><Relationship Id="rId5" Type="http://schemas.openxmlformats.org/officeDocument/2006/relationships/image" Target="../media/image490.png"/><Relationship Id="rId4" Type="http://schemas.openxmlformats.org/officeDocument/2006/relationships/image" Target="../media/image480.png"/></Relationships>
</file>

<file path=ppt/slides/_rels/slide49.xml.rels><?xml version="1.0" encoding="UTF-8" standalone="yes"?>
<Relationships xmlns="http://schemas.openxmlformats.org/package/2006/relationships"><Relationship Id="rId3" Type="http://schemas.openxmlformats.org/officeDocument/2006/relationships/image" Target="../media/image72.png"/><Relationship Id="rId7" Type="http://schemas.openxmlformats.org/officeDocument/2006/relationships/image" Target="../media/image540.png"/><Relationship Id="rId2" Type="http://schemas.openxmlformats.org/officeDocument/2006/relationships/image" Target="../media/image12.tiff"/><Relationship Id="rId1" Type="http://schemas.openxmlformats.org/officeDocument/2006/relationships/slideLayout" Target="../slideLayouts/slideLayout7.xml"/><Relationship Id="rId6" Type="http://schemas.openxmlformats.org/officeDocument/2006/relationships/image" Target="../media/image530.png"/><Relationship Id="rId5" Type="http://schemas.openxmlformats.org/officeDocument/2006/relationships/image" Target="../media/image520.png"/><Relationship Id="rId4" Type="http://schemas.openxmlformats.org/officeDocument/2006/relationships/image" Target="../media/image73.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1.tiff"/><Relationship Id="rId7" Type="http://schemas.openxmlformats.org/officeDocument/2006/relationships/image" Target="../media/image540.png"/><Relationship Id="rId2" Type="http://schemas.openxmlformats.org/officeDocument/2006/relationships/image" Target="../media/image74.png"/><Relationship Id="rId1" Type="http://schemas.openxmlformats.org/officeDocument/2006/relationships/slideLayout" Target="../slideLayouts/slideLayout7.xml"/><Relationship Id="rId6" Type="http://schemas.openxmlformats.org/officeDocument/2006/relationships/image" Target="../media/image530.png"/><Relationship Id="rId5" Type="http://schemas.openxmlformats.org/officeDocument/2006/relationships/image" Target="../media/image520.png"/><Relationship Id="rId4" Type="http://schemas.openxmlformats.org/officeDocument/2006/relationships/image" Target="../media/image53.png"/></Relationships>
</file>

<file path=ppt/slides/_rels/slide51.xml.rels><?xml version="1.0" encoding="UTF-8" standalone="yes"?>
<Relationships xmlns="http://schemas.openxmlformats.org/package/2006/relationships"><Relationship Id="rId8" Type="http://schemas.openxmlformats.org/officeDocument/2006/relationships/image" Target="../media/image540.png"/><Relationship Id="rId3" Type="http://schemas.openxmlformats.org/officeDocument/2006/relationships/image" Target="../media/image76.png"/><Relationship Id="rId7" Type="http://schemas.openxmlformats.org/officeDocument/2006/relationships/image" Target="../media/image530.png"/><Relationship Id="rId2" Type="http://schemas.openxmlformats.org/officeDocument/2006/relationships/image" Target="../media/image75.png"/><Relationship Id="rId1" Type="http://schemas.openxmlformats.org/officeDocument/2006/relationships/slideLayout" Target="../slideLayouts/slideLayout7.xml"/><Relationship Id="rId6" Type="http://schemas.openxmlformats.org/officeDocument/2006/relationships/image" Target="../media/image520.png"/><Relationship Id="rId5" Type="http://schemas.openxmlformats.org/officeDocument/2006/relationships/image" Target="../media/image53.png"/><Relationship Id="rId4" Type="http://schemas.openxmlformats.org/officeDocument/2006/relationships/image" Target="../media/image11.tiff"/></Relationships>
</file>

<file path=ppt/slides/_rels/slide52.xml.rels><?xml version="1.0" encoding="UTF-8" standalone="yes"?>
<Relationships xmlns="http://schemas.openxmlformats.org/package/2006/relationships"><Relationship Id="rId8" Type="http://schemas.openxmlformats.org/officeDocument/2006/relationships/image" Target="../media/image490.png"/><Relationship Id="rId3" Type="http://schemas.openxmlformats.org/officeDocument/2006/relationships/image" Target="../media/image600.png"/><Relationship Id="rId7" Type="http://schemas.openxmlformats.org/officeDocument/2006/relationships/image" Target="../media/image630.png"/><Relationship Id="rId2" Type="http://schemas.openxmlformats.org/officeDocument/2006/relationships/image" Target="../media/image590.png"/><Relationship Id="rId1" Type="http://schemas.openxmlformats.org/officeDocument/2006/relationships/slideLayout" Target="../slideLayouts/slideLayout7.xml"/><Relationship Id="rId6" Type="http://schemas.openxmlformats.org/officeDocument/2006/relationships/image" Target="../media/image620.png"/><Relationship Id="rId5" Type="http://schemas.openxmlformats.org/officeDocument/2006/relationships/image" Target="../media/image610.png"/><Relationship Id="rId4" Type="http://schemas.openxmlformats.org/officeDocument/2006/relationships/image" Target="../media/image480.png"/></Relationships>
</file>

<file path=ppt/slides/_rels/slide53.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78.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tiff"/><Relationship Id="rId4" Type="http://schemas.openxmlformats.org/officeDocument/2006/relationships/image" Target="../media/image11.tiff"/></Relationships>
</file>

<file path=ppt/slides/_rels/slide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C4CB0-3087-9D43-85D3-6DA36180D5A4}"/>
              </a:ext>
            </a:extLst>
          </p:cNvPr>
          <p:cNvSpPr>
            <a:spLocks noGrp="1"/>
          </p:cNvSpPr>
          <p:nvPr>
            <p:ph type="ctrTitle"/>
          </p:nvPr>
        </p:nvSpPr>
        <p:spPr/>
        <p:txBody>
          <a:bodyPr/>
          <a:lstStyle/>
          <a:p>
            <a:r>
              <a:rPr lang="en-US" dirty="0"/>
              <a:t>More on R</a:t>
            </a:r>
            <a:r>
              <a:rPr lang="en-US" baseline="30000" dirty="0"/>
              <a:t>2</a:t>
            </a:r>
          </a:p>
        </p:txBody>
      </p:sp>
      <p:sp>
        <p:nvSpPr>
          <p:cNvPr id="7" name="Subtitle 6"/>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628445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8678" name="Text Box 6"/>
              <p:cNvSpPr txBox="1">
                <a:spLocks noChangeArrowheads="1"/>
              </p:cNvSpPr>
              <p:nvPr/>
            </p:nvSpPr>
            <p:spPr bwMode="auto">
              <a:xfrm>
                <a:off x="970826" y="3179574"/>
                <a:ext cx="2846112" cy="1029064"/>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2000" dirty="0"/>
                  <a:t>Critical value (use software)</a:t>
                </a:r>
              </a:p>
              <a:p>
                <a:pPr eaLnBrk="1" hangingPunct="1">
                  <a:spcBef>
                    <a:spcPct val="50000"/>
                  </a:spcBef>
                  <a:buFontTx/>
                  <a:buNone/>
                </a:pPr>
                <a14:m>
                  <m:oMathPara xmlns:m="http://schemas.openxmlformats.org/officeDocument/2006/math">
                    <m:oMathParaPr>
                      <m:jc m:val="centerGroup"/>
                    </m:oMathParaPr>
                    <m:oMath xmlns:m="http://schemas.openxmlformats.org/officeDocument/2006/math">
                      <m:r>
                        <a:rPr lang="en-US" altLang="en-US" sz="2000" i="1">
                          <a:latin typeface="Cambria Math" panose="02040503050406030204" pitchFamily="18" charset="0"/>
                          <a:ea typeface="Cambria Math" panose="02040503050406030204" pitchFamily="18" charset="0"/>
                          <a:cs typeface="Arial" charset="0"/>
                        </a:rPr>
                        <m:t>±</m:t>
                      </m:r>
                      <m:sSub>
                        <m:sSubPr>
                          <m:ctrlPr>
                            <a:rPr lang="en-US" altLang="en-US" sz="2000" i="1">
                              <a:latin typeface="Cambria Math" panose="02040503050406030204" pitchFamily="18" charset="0"/>
                              <a:ea typeface="Cambria Math" panose="02040503050406030204" pitchFamily="18" charset="0"/>
                              <a:cs typeface="Arial" charset="0"/>
                            </a:rPr>
                          </m:ctrlPr>
                        </m:sSubPr>
                        <m:e>
                          <m:r>
                            <a:rPr lang="en-US" altLang="en-US" sz="2000" i="1">
                              <a:latin typeface="Cambria Math" panose="02040503050406030204" pitchFamily="18" charset="0"/>
                              <a:ea typeface="Cambria Math" panose="02040503050406030204" pitchFamily="18" charset="0"/>
                              <a:cs typeface="Arial" charset="0"/>
                            </a:rPr>
                            <m:t>𝑡</m:t>
                          </m:r>
                        </m:e>
                        <m:sub>
                          <m:r>
                            <a:rPr lang="en-US" altLang="en-US" sz="2000" i="1">
                              <a:latin typeface="Cambria Math" panose="02040503050406030204" pitchFamily="18" charset="0"/>
                              <a:ea typeface="Cambria Math" panose="02040503050406030204" pitchFamily="18" charset="0"/>
                              <a:cs typeface="Arial" charset="0"/>
                            </a:rPr>
                            <m:t>.975, </m:t>
                          </m:r>
                          <m:r>
                            <a:rPr lang="en-US" altLang="en-US" sz="2000" b="0" i="1" smtClean="0">
                              <a:latin typeface="Cambria Math" panose="02040503050406030204" pitchFamily="18" charset="0"/>
                              <a:ea typeface="Cambria Math" panose="02040503050406030204" pitchFamily="18" charset="0"/>
                              <a:cs typeface="Arial" charset="0"/>
                            </a:rPr>
                            <m:t>13</m:t>
                          </m:r>
                          <m:r>
                            <a:rPr lang="en-US" altLang="en-US" sz="2000" i="1">
                              <a:latin typeface="Cambria Math" panose="02040503050406030204" pitchFamily="18" charset="0"/>
                              <a:ea typeface="Cambria Math" panose="02040503050406030204" pitchFamily="18" charset="0"/>
                              <a:cs typeface="Arial" charset="0"/>
                            </a:rPr>
                            <m:t>−2</m:t>
                          </m:r>
                        </m:sub>
                      </m:sSub>
                      <m:r>
                        <a:rPr lang="en-US" altLang="en-US" sz="2000" i="1">
                          <a:latin typeface="Cambria Math" panose="02040503050406030204" pitchFamily="18" charset="0"/>
                          <a:cs typeface="Arial" charset="0"/>
                        </a:rPr>
                        <m:t>=±</m:t>
                      </m:r>
                      <m:r>
                        <a:rPr lang="en-US" altLang="en-US" sz="2000" b="0" i="1" smtClean="0">
                          <a:latin typeface="Cambria Math" panose="02040503050406030204" pitchFamily="18" charset="0"/>
                          <a:cs typeface="Arial" charset="0"/>
                        </a:rPr>
                        <m:t>2.201</m:t>
                      </m:r>
                    </m:oMath>
                  </m:oMathPara>
                </a14:m>
                <a:endParaRPr lang="en-US" altLang="en-US" sz="2000" dirty="0">
                  <a:cs typeface="Arial" charset="0"/>
                </a:endParaRPr>
              </a:p>
            </p:txBody>
          </p:sp>
        </mc:Choice>
        <mc:Fallback xmlns="">
          <p:sp>
            <p:nvSpPr>
              <p:cNvPr id="28678" name="Text Box 6"/>
              <p:cNvSpPr txBox="1">
                <a:spLocks noRot="1" noChangeAspect="1" noMove="1" noResize="1" noEditPoints="1" noAdjustHandles="1" noChangeArrowheads="1" noChangeShapeType="1" noTextEdit="1"/>
              </p:cNvSpPr>
              <p:nvPr/>
            </p:nvSpPr>
            <p:spPr bwMode="auto">
              <a:xfrm>
                <a:off x="970826" y="3179574"/>
                <a:ext cx="2846112" cy="1029064"/>
              </a:xfrm>
              <a:prstGeom prst="rect">
                <a:avLst/>
              </a:prstGeom>
              <a:blipFill>
                <a:blip r:embed="rId3"/>
                <a:stretch>
                  <a:fillRect l="-2141" t="-2976" b="-595"/>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IN">
                    <a:noFill/>
                  </a:rPr>
                  <a:t> </a:t>
                </a:r>
              </a:p>
            </p:txBody>
          </p:sp>
        </mc:Fallback>
      </mc:AlternateContent>
      <p:sp>
        <p:nvSpPr>
          <p:cNvPr id="7" name="TextBox 6">
            <a:extLst>
              <a:ext uri="{FF2B5EF4-FFF2-40B4-BE49-F238E27FC236}">
                <a16:creationId xmlns:a16="http://schemas.microsoft.com/office/drawing/2014/main" id="{6539D5F7-DB5D-48C3-A38A-31C20CA4459E}"/>
              </a:ext>
            </a:extLst>
          </p:cNvPr>
          <p:cNvSpPr txBox="1"/>
          <p:nvPr/>
        </p:nvSpPr>
        <p:spPr>
          <a:xfrm>
            <a:off x="970826" y="5848290"/>
            <a:ext cx="2503971" cy="400110"/>
          </a:xfrm>
          <a:prstGeom prst="rect">
            <a:avLst/>
          </a:prstGeom>
          <a:noFill/>
        </p:spPr>
        <p:txBody>
          <a:bodyPr wrap="square" rtlCol="0">
            <a:noAutofit/>
          </a:bodyPr>
          <a:lstStyle/>
          <a:p>
            <a:r>
              <a:rPr lang="en-US" sz="2000" b="1" dirty="0"/>
              <a:t>Test statistic?</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5EA0747-3C81-244B-8317-8EAE5622F9EB}"/>
                  </a:ext>
                </a:extLst>
              </p:cNvPr>
              <p:cNvSpPr txBox="1"/>
              <p:nvPr/>
            </p:nvSpPr>
            <p:spPr>
              <a:xfrm>
                <a:off x="1024495" y="1832622"/>
                <a:ext cx="1657505" cy="861774"/>
              </a:xfrm>
              <a:prstGeom prst="rect">
                <a:avLst/>
              </a:prstGeom>
              <a:noFill/>
            </p:spPr>
            <p:txBody>
              <a:bodyPr wrap="none" lIns="0" tIns="0" rIns="0" bIns="0" rtlCol="0">
                <a:no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𝐻</m:t>
                      </m:r>
                      <m:r>
                        <a:rPr lang="en-US" sz="2800" b="0" i="1" baseline="-25000" smtClean="0">
                          <a:latin typeface="Cambria Math" panose="02040503050406030204" pitchFamily="18" charset="0"/>
                        </a:rPr>
                        <m:t>0</m:t>
                      </m:r>
                      <m:r>
                        <a:rPr lang="en-US" sz="2800" b="0" i="1" smtClean="0">
                          <a:latin typeface="Cambria Math" panose="02040503050406030204" pitchFamily="18" charset="0"/>
                        </a:rPr>
                        <m:t>: </m:t>
                      </m:r>
                      <m:r>
                        <a:rPr lang="en-US" sz="2800" b="0" i="1" smtClean="0">
                          <a:latin typeface="Cambria Math" panose="02040503050406030204" pitchFamily="18" charset="0"/>
                          <a:ea typeface="Cambria Math" panose="02040503050406030204" pitchFamily="18" charset="0"/>
                        </a:rPr>
                        <m:t>𝜌</m:t>
                      </m:r>
                      <m:r>
                        <a:rPr lang="en-US" sz="2800" b="0" i="1" smtClean="0">
                          <a:latin typeface="Cambria Math" panose="02040503050406030204" pitchFamily="18" charset="0"/>
                          <a:ea typeface="Cambria Math" panose="02040503050406030204" pitchFamily="18" charset="0"/>
                        </a:rPr>
                        <m:t>=0</m:t>
                      </m:r>
                    </m:oMath>
                  </m:oMathPara>
                </a14:m>
                <a:endParaRPr lang="en-US" sz="2800"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𝐻</m:t>
                      </m:r>
                      <m:r>
                        <a:rPr lang="en-US" sz="2800" b="0" i="1" baseline="-25000" smtClean="0">
                          <a:latin typeface="Cambria Math" panose="02040503050406030204" pitchFamily="18" charset="0"/>
                        </a:rPr>
                        <m:t>𝑎</m:t>
                      </m:r>
                      <m:r>
                        <a:rPr lang="en-US" sz="2800" b="0" i="1" smtClean="0">
                          <a:latin typeface="Cambria Math" panose="02040503050406030204" pitchFamily="18" charset="0"/>
                        </a:rPr>
                        <m:t>: </m:t>
                      </m:r>
                      <m:r>
                        <a:rPr lang="en-US" sz="2800" b="0" i="1" smtClean="0">
                          <a:latin typeface="Cambria Math" panose="02040503050406030204" pitchFamily="18" charset="0"/>
                          <a:ea typeface="Cambria Math" panose="02040503050406030204" pitchFamily="18" charset="0"/>
                        </a:rPr>
                        <m:t>𝜌</m:t>
                      </m:r>
                      <m:r>
                        <a:rPr lang="en-US" sz="2800" b="0" i="1" smtClean="0">
                          <a:latin typeface="Cambria Math" panose="02040503050406030204" pitchFamily="18" charset="0"/>
                          <a:ea typeface="Cambria Math" panose="02040503050406030204" pitchFamily="18" charset="0"/>
                        </a:rPr>
                        <m:t>≠0</m:t>
                      </m:r>
                    </m:oMath>
                  </m:oMathPara>
                </a14:m>
                <a:endParaRPr lang="en-US" sz="2800" dirty="0"/>
              </a:p>
            </p:txBody>
          </p:sp>
        </mc:Choice>
        <mc:Fallback xmlns="">
          <p:sp>
            <p:nvSpPr>
              <p:cNvPr id="5" name="TextBox 4">
                <a:extLst>
                  <a:ext uri="{FF2B5EF4-FFF2-40B4-BE49-F238E27FC236}">
                    <a16:creationId xmlns:a16="http://schemas.microsoft.com/office/drawing/2014/main" id="{45EA0747-3C81-244B-8317-8EAE5622F9EB}"/>
                  </a:ext>
                </a:extLst>
              </p:cNvPr>
              <p:cNvSpPr txBox="1">
                <a:spLocks noRot="1" noChangeAspect="1" noMove="1" noResize="1" noEditPoints="1" noAdjustHandles="1" noChangeArrowheads="1" noChangeShapeType="1" noTextEdit="1"/>
              </p:cNvSpPr>
              <p:nvPr/>
            </p:nvSpPr>
            <p:spPr>
              <a:xfrm>
                <a:off x="1024495" y="1832622"/>
                <a:ext cx="1657505" cy="861774"/>
              </a:xfrm>
              <a:prstGeom prst="rect">
                <a:avLst/>
              </a:prstGeom>
              <a:blipFill>
                <a:blip r:embed="rId4"/>
                <a:stretch>
                  <a:fillRect/>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538A44B2-7472-2748-A0A0-7EDB2488D77C}"/>
              </a:ext>
            </a:extLst>
          </p:cNvPr>
          <p:cNvPicPr>
            <a:picLocks noChangeAspect="1"/>
          </p:cNvPicPr>
          <p:nvPr/>
        </p:nvPicPr>
        <p:blipFill>
          <a:blip r:embed="rId5"/>
          <a:stretch>
            <a:fillRect/>
          </a:stretch>
        </p:blipFill>
        <p:spPr>
          <a:xfrm>
            <a:off x="8490562" y="3237924"/>
            <a:ext cx="2730613" cy="1688876"/>
          </a:xfrm>
          <a:prstGeom prst="rect">
            <a:avLst/>
          </a:prstGeom>
        </p:spPr>
      </p:pic>
      <p:pic>
        <p:nvPicPr>
          <p:cNvPr id="9" name="Picture 8">
            <a:extLst>
              <a:ext uri="{FF2B5EF4-FFF2-40B4-BE49-F238E27FC236}">
                <a16:creationId xmlns:a16="http://schemas.microsoft.com/office/drawing/2014/main" id="{0423D5A4-1B95-8541-9A6D-F2317861EAB2}"/>
              </a:ext>
            </a:extLst>
          </p:cNvPr>
          <p:cNvPicPr>
            <a:picLocks noChangeAspect="1"/>
          </p:cNvPicPr>
          <p:nvPr/>
        </p:nvPicPr>
        <p:blipFill>
          <a:blip r:embed="rId6"/>
          <a:stretch>
            <a:fillRect/>
          </a:stretch>
        </p:blipFill>
        <p:spPr>
          <a:xfrm>
            <a:off x="8490562" y="5362447"/>
            <a:ext cx="2730613" cy="529056"/>
          </a:xfrm>
          <a:prstGeom prst="rect">
            <a:avLst/>
          </a:prstGeom>
        </p:spPr>
      </p:pic>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4055CABE-18C0-4D95-A299-AB9AF7CC9A71}"/>
                  </a:ext>
                </a:extLst>
              </p:cNvPr>
              <p:cNvSpPr txBox="1"/>
              <p:nvPr/>
            </p:nvSpPr>
            <p:spPr>
              <a:xfrm>
                <a:off x="4165852" y="1832622"/>
                <a:ext cx="2580386" cy="1079334"/>
              </a:xfrm>
              <a:prstGeom prst="rect">
                <a:avLst/>
              </a:prstGeom>
              <a:noFill/>
            </p:spPr>
            <p:txBody>
              <a:bodyPr wrap="none" rtlCol="0">
                <a:noAutofit/>
              </a:bodyPr>
              <a:lstStyle/>
              <a:p>
                <a:pPr/>
                <a14:m>
                  <m:oMathPara xmlns:m="http://schemas.openxmlformats.org/officeDocument/2006/math">
                    <m:oMathParaPr>
                      <m:jc m:val="centerGroup"/>
                    </m:oMathParaPr>
                    <m:oMath xmlns:m="http://schemas.openxmlformats.org/officeDocument/2006/math">
                      <m:f>
                        <m:fPr>
                          <m:ctrlPr>
                            <a:rPr lang="en-US" sz="2800" i="1">
                              <a:latin typeface="Cambria Math" panose="02040503050406030204" pitchFamily="18" charset="0"/>
                            </a:rPr>
                          </m:ctrlPr>
                        </m:fPr>
                        <m:num>
                          <m:r>
                            <a:rPr lang="en-US" sz="2800" i="1">
                              <a:latin typeface="Cambria Math"/>
                            </a:rPr>
                            <m:t>𝑟</m:t>
                          </m:r>
                          <m:rad>
                            <m:radPr>
                              <m:degHide m:val="on"/>
                              <m:ctrlPr>
                                <a:rPr lang="en-US" sz="2800" i="1">
                                  <a:latin typeface="Cambria Math" panose="02040503050406030204" pitchFamily="18" charset="0"/>
                                </a:rPr>
                              </m:ctrlPr>
                            </m:radPr>
                            <m:deg/>
                            <m:e>
                              <m:r>
                                <a:rPr lang="en-US" sz="2800" i="1">
                                  <a:latin typeface="Cambria Math"/>
                                </a:rPr>
                                <m:t>𝑛</m:t>
                              </m:r>
                              <m:r>
                                <a:rPr lang="en-US" sz="2800" i="1">
                                  <a:latin typeface="Cambria Math"/>
                                </a:rPr>
                                <m:t> −2</m:t>
                              </m:r>
                            </m:e>
                          </m:rad>
                        </m:num>
                        <m:den>
                          <m:rad>
                            <m:radPr>
                              <m:degHide m:val="on"/>
                              <m:ctrlPr>
                                <a:rPr lang="en-US" sz="2800" i="1">
                                  <a:latin typeface="Cambria Math" panose="02040503050406030204" pitchFamily="18" charset="0"/>
                                </a:rPr>
                              </m:ctrlPr>
                            </m:radPr>
                            <m:deg/>
                            <m:e>
                              <m:r>
                                <a:rPr lang="en-US" sz="2800" i="1">
                                  <a:latin typeface="Cambria Math"/>
                                </a:rPr>
                                <m:t>1 −</m:t>
                              </m:r>
                              <m:sSup>
                                <m:sSupPr>
                                  <m:ctrlPr>
                                    <a:rPr lang="en-US" sz="2800" i="1">
                                      <a:latin typeface="Cambria Math" panose="02040503050406030204" pitchFamily="18" charset="0"/>
                                    </a:rPr>
                                  </m:ctrlPr>
                                </m:sSupPr>
                                <m:e>
                                  <m:r>
                                    <a:rPr lang="en-US" sz="2800" i="1">
                                      <a:latin typeface="Cambria Math"/>
                                    </a:rPr>
                                    <m:t>𝑟</m:t>
                                  </m:r>
                                </m:e>
                                <m:sup>
                                  <m:r>
                                    <a:rPr lang="en-US" sz="2800" i="1">
                                      <a:latin typeface="Cambria Math"/>
                                    </a:rPr>
                                    <m:t>2</m:t>
                                  </m:r>
                                </m:sup>
                              </m:sSup>
                            </m:e>
                          </m:rad>
                        </m:den>
                      </m:f>
                      <m:r>
                        <a:rPr lang="en-US" sz="2800" i="1">
                          <a:latin typeface="Cambria Math"/>
                        </a:rPr>
                        <m:t>~</m:t>
                      </m:r>
                      <m:sSub>
                        <m:sSubPr>
                          <m:ctrlPr>
                            <a:rPr lang="en-US" sz="2800" i="1">
                              <a:latin typeface="Cambria Math" panose="02040503050406030204" pitchFamily="18" charset="0"/>
                            </a:rPr>
                          </m:ctrlPr>
                        </m:sSubPr>
                        <m:e>
                          <m:r>
                            <a:rPr lang="en-US" sz="2800" i="1">
                              <a:latin typeface="Cambria Math"/>
                            </a:rPr>
                            <m:t>𝑡</m:t>
                          </m:r>
                        </m:e>
                        <m:sub>
                          <m:r>
                            <a:rPr lang="en-US" sz="2800" i="1">
                              <a:latin typeface="Cambria Math"/>
                            </a:rPr>
                            <m:t>𝑛</m:t>
                          </m:r>
                          <m:r>
                            <a:rPr lang="en-US" sz="2800" i="1">
                              <a:latin typeface="Cambria Math"/>
                            </a:rPr>
                            <m:t>−2</m:t>
                          </m:r>
                        </m:sub>
                      </m:sSub>
                    </m:oMath>
                  </m:oMathPara>
                </a14:m>
                <a:endParaRPr lang="en-US" sz="2800" i="1" dirty="0">
                  <a:latin typeface="Cambria Math"/>
                </a:endParaRPr>
              </a:p>
            </p:txBody>
          </p:sp>
        </mc:Choice>
        <mc:Fallback xmlns="">
          <p:sp>
            <p:nvSpPr>
              <p:cNvPr id="14" name="TextBox 13">
                <a:extLst>
                  <a:ext uri="{FF2B5EF4-FFF2-40B4-BE49-F238E27FC236}">
                    <a16:creationId xmlns:a16="http://schemas.microsoft.com/office/drawing/2014/main" id="{4055CABE-18C0-4D95-A299-AB9AF7CC9A71}"/>
                  </a:ext>
                </a:extLst>
              </p:cNvPr>
              <p:cNvSpPr txBox="1">
                <a:spLocks noRot="1" noChangeAspect="1" noMove="1" noResize="1" noEditPoints="1" noAdjustHandles="1" noChangeArrowheads="1" noChangeShapeType="1" noTextEdit="1"/>
              </p:cNvSpPr>
              <p:nvPr/>
            </p:nvSpPr>
            <p:spPr>
              <a:xfrm>
                <a:off x="4165852" y="1832622"/>
                <a:ext cx="2580386" cy="1079334"/>
              </a:xfrm>
              <a:prstGeom prst="rect">
                <a:avLst/>
              </a:prstGeom>
              <a:blipFill>
                <a:blip r:embed="rId7"/>
                <a:stretch>
                  <a:fillRect/>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E62B2593-7393-6F46-A6C0-32DE3D579B09}"/>
              </a:ext>
            </a:extLst>
          </p:cNvPr>
          <p:cNvSpPr/>
          <p:nvPr/>
        </p:nvSpPr>
        <p:spPr>
          <a:xfrm>
            <a:off x="4165852" y="3237924"/>
            <a:ext cx="4597148" cy="1938992"/>
          </a:xfrm>
          <a:prstGeom prst="rect">
            <a:avLst/>
          </a:prstGeom>
        </p:spPr>
        <p:txBody>
          <a:bodyPr wrap="square">
            <a:noAutofit/>
          </a:bodyPr>
          <a:lstStyle/>
          <a:p>
            <a:r>
              <a:rPr lang="en-US" sz="2000" b="1" dirty="0">
                <a:solidFill>
                  <a:srgbClr val="000080"/>
                </a:solidFill>
                <a:effectLst/>
              </a:rPr>
              <a:t>data</a:t>
            </a:r>
            <a:r>
              <a:rPr lang="en-US" sz="2000" dirty="0">
                <a:effectLst/>
              </a:rPr>
              <a:t> mydata;</a:t>
            </a:r>
          </a:p>
          <a:p>
            <a:r>
              <a:rPr lang="en-US" sz="2000" dirty="0">
                <a:effectLst/>
              </a:rPr>
              <a:t>criticalvalue = </a:t>
            </a:r>
            <a:r>
              <a:rPr lang="en-US" sz="2000" b="1" dirty="0">
                <a:solidFill>
                  <a:srgbClr val="002060"/>
                </a:solidFill>
                <a:effectLst/>
              </a:rPr>
              <a:t>quantile</a:t>
            </a:r>
            <a:r>
              <a:rPr lang="en-US" sz="2000" dirty="0">
                <a:effectLst/>
              </a:rPr>
              <a:t>(</a:t>
            </a:r>
            <a:r>
              <a:rPr lang="en-US" sz="2000" dirty="0">
                <a:solidFill>
                  <a:srgbClr val="800080"/>
                </a:solidFill>
                <a:effectLst/>
              </a:rPr>
              <a:t>'t'</a:t>
            </a:r>
            <a:r>
              <a:rPr lang="en-US" sz="2000" dirty="0">
                <a:effectLst/>
              </a:rPr>
              <a:t>,</a:t>
            </a:r>
            <a:r>
              <a:rPr lang="en-US" sz="2000" b="1" dirty="0">
                <a:solidFill>
                  <a:srgbClr val="008080"/>
                </a:solidFill>
                <a:effectLst/>
              </a:rPr>
              <a:t>.975</a:t>
            </a:r>
            <a:r>
              <a:rPr lang="en-US" sz="2000" dirty="0">
                <a:effectLst/>
              </a:rPr>
              <a:t>, </a:t>
            </a:r>
            <a:r>
              <a:rPr lang="en-US" sz="2000" b="1" dirty="0">
                <a:solidFill>
                  <a:srgbClr val="008080"/>
                </a:solidFill>
                <a:effectLst/>
              </a:rPr>
              <a:t>13</a:t>
            </a:r>
            <a:r>
              <a:rPr lang="en-US" sz="2000" dirty="0">
                <a:effectLst/>
              </a:rPr>
              <a:t>-</a:t>
            </a:r>
            <a:r>
              <a:rPr lang="en-US" sz="2000" b="1" dirty="0">
                <a:solidFill>
                  <a:srgbClr val="008080"/>
                </a:solidFill>
                <a:effectLst/>
              </a:rPr>
              <a:t>2</a:t>
            </a:r>
            <a:r>
              <a:rPr lang="en-US" sz="2000" dirty="0">
                <a:effectLst/>
              </a:rPr>
              <a:t>);</a:t>
            </a:r>
          </a:p>
          <a:p>
            <a:r>
              <a:rPr lang="en-US" sz="2000" b="1" dirty="0">
                <a:solidFill>
                  <a:srgbClr val="000080"/>
                </a:solidFill>
                <a:effectLst/>
              </a:rPr>
              <a:t>run</a:t>
            </a:r>
            <a:r>
              <a:rPr lang="en-US" sz="2000" dirty="0">
                <a:solidFill>
                  <a:srgbClr val="000000"/>
                </a:solidFill>
                <a:effectLst/>
              </a:rPr>
              <a:t>;</a:t>
            </a:r>
            <a:endParaRPr lang="en-US" sz="2000" dirty="0">
              <a:solidFill>
                <a:srgbClr val="000080"/>
              </a:solidFill>
              <a:effectLst/>
            </a:endParaRPr>
          </a:p>
          <a:p>
            <a:endParaRPr lang="en-US" sz="2000" dirty="0">
              <a:effectLst/>
            </a:endParaRPr>
          </a:p>
          <a:p>
            <a:r>
              <a:rPr lang="en-US" sz="2000" b="1" dirty="0">
                <a:solidFill>
                  <a:srgbClr val="000080"/>
                </a:solidFill>
                <a:effectLst/>
              </a:rPr>
              <a:t>proc</a:t>
            </a:r>
            <a:r>
              <a:rPr lang="en-US" sz="2000" dirty="0">
                <a:effectLst/>
              </a:rPr>
              <a:t> </a:t>
            </a:r>
            <a:r>
              <a:rPr lang="en-US" sz="2000" b="1" dirty="0">
                <a:solidFill>
                  <a:srgbClr val="000080"/>
                </a:solidFill>
                <a:effectLst/>
              </a:rPr>
              <a:t>print</a:t>
            </a:r>
            <a:r>
              <a:rPr lang="en-US" sz="2000" dirty="0">
                <a:effectLst/>
              </a:rPr>
              <a:t> </a:t>
            </a:r>
            <a:r>
              <a:rPr lang="en-US" sz="2000" dirty="0">
                <a:solidFill>
                  <a:srgbClr val="0000FF"/>
                </a:solidFill>
                <a:effectLst/>
              </a:rPr>
              <a:t>data</a:t>
            </a:r>
            <a:r>
              <a:rPr lang="en-US" sz="2000" dirty="0">
                <a:effectLst/>
              </a:rPr>
              <a:t> = mydata;</a:t>
            </a:r>
          </a:p>
          <a:p>
            <a:r>
              <a:rPr lang="en-US" sz="2000" b="1" dirty="0">
                <a:solidFill>
                  <a:srgbClr val="000080"/>
                </a:solidFill>
                <a:effectLst/>
              </a:rPr>
              <a:t>run</a:t>
            </a:r>
            <a:r>
              <a:rPr lang="en-US" sz="2000" dirty="0">
                <a:solidFill>
                  <a:srgbClr val="000000"/>
                </a:solidFill>
                <a:effectLst/>
              </a:rPr>
              <a:t>;</a:t>
            </a:r>
            <a:endParaRPr lang="en-US" sz="2000" dirty="0">
              <a:solidFill>
                <a:srgbClr val="000080"/>
              </a:solidFill>
              <a:effectLst/>
            </a:endParaRPr>
          </a:p>
        </p:txBody>
      </p:sp>
      <p:sp>
        <p:nvSpPr>
          <p:cNvPr id="10" name="Rectangle 9">
            <a:extLst>
              <a:ext uri="{FF2B5EF4-FFF2-40B4-BE49-F238E27FC236}">
                <a16:creationId xmlns:a16="http://schemas.microsoft.com/office/drawing/2014/main" id="{6376A007-F038-5140-95A3-134698E201E5}"/>
              </a:ext>
            </a:extLst>
          </p:cNvPr>
          <p:cNvSpPr/>
          <p:nvPr/>
        </p:nvSpPr>
        <p:spPr>
          <a:xfrm>
            <a:off x="4165852" y="5464069"/>
            <a:ext cx="2580386" cy="400110"/>
          </a:xfrm>
          <a:prstGeom prst="rect">
            <a:avLst/>
          </a:prstGeom>
        </p:spPr>
        <p:txBody>
          <a:bodyPr wrap="square">
            <a:noAutofit/>
          </a:bodyPr>
          <a:lstStyle/>
          <a:p>
            <a:r>
              <a:rPr lang="en-US" sz="2000" dirty="0"/>
              <a:t>qt(c(.025,.975),11)</a:t>
            </a:r>
          </a:p>
        </p:txBody>
      </p:sp>
      <p:sp>
        <p:nvSpPr>
          <p:cNvPr id="16" name="Title 15"/>
          <p:cNvSpPr>
            <a:spLocks noGrp="1"/>
          </p:cNvSpPr>
          <p:nvPr>
            <p:ph type="title"/>
          </p:nvPr>
        </p:nvSpPr>
        <p:spPr/>
        <p:txBody>
          <a:bodyPr/>
          <a:lstStyle/>
          <a:p>
            <a:r>
              <a:rPr lang="en-US" altLang="en-US" dirty="0"/>
              <a:t>Exam Scores vs. Study Hours, Part III</a:t>
            </a:r>
            <a:endParaRPr lang="en-US" dirty="0"/>
          </a:p>
        </p:txBody>
      </p:sp>
    </p:spTree>
    <p:extLst>
      <p:ext uri="{BB962C8B-B14F-4D97-AF65-F5344CB8AC3E}">
        <p14:creationId xmlns:p14="http://schemas.microsoft.com/office/powerpoint/2010/main" val="2828241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28678"/>
                                        </p:tgtEl>
                                        <p:attrNameLst>
                                          <p:attrName>style.visibility</p:attrName>
                                        </p:attrNameLst>
                                      </p:cBhvr>
                                      <p:to>
                                        <p:strVal val="visible"/>
                                      </p:to>
                                    </p:set>
                                    <p:anim calcmode="lin" valueType="num">
                                      <p:cBhvr additive="base">
                                        <p:cTn id="16" dur="500" fill="hold"/>
                                        <p:tgtEl>
                                          <p:spTgt spid="28678"/>
                                        </p:tgtEl>
                                        <p:attrNameLst>
                                          <p:attrName>ppt_x</p:attrName>
                                        </p:attrNameLst>
                                      </p:cBhvr>
                                      <p:tavLst>
                                        <p:tav tm="0">
                                          <p:val>
                                            <p:strVal val="#ppt_x"/>
                                          </p:val>
                                        </p:tav>
                                        <p:tav tm="100000">
                                          <p:val>
                                            <p:strVal val="#ppt_x"/>
                                          </p:val>
                                        </p:tav>
                                      </p:tavLst>
                                    </p:anim>
                                    <p:anim calcmode="lin" valueType="num">
                                      <p:cBhvr additive="base">
                                        <p:cTn id="17" dur="500" fill="hold"/>
                                        <p:tgtEl>
                                          <p:spTgt spid="28678"/>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8" grpId="0"/>
      <p:bldP spid="7" grpId="0"/>
      <p:bldP spid="5" grpId="0"/>
      <p:bldP spid="14" grpId="0"/>
      <p:bldP spid="6"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0AB5B5-D4CD-0744-9AC8-24F02D12DE7E}"/>
              </a:ext>
            </a:extLst>
          </p:cNvPr>
          <p:cNvPicPr>
            <a:picLocks noChangeAspect="1"/>
          </p:cNvPicPr>
          <p:nvPr/>
        </p:nvPicPr>
        <p:blipFill>
          <a:blip r:embed="rId3"/>
          <a:stretch>
            <a:fillRect/>
          </a:stretch>
        </p:blipFill>
        <p:spPr>
          <a:xfrm>
            <a:off x="609600" y="2670987"/>
            <a:ext cx="4846407" cy="3783210"/>
          </a:xfrm>
          <a:prstGeom prst="rect">
            <a:avLst/>
          </a:prstGeom>
        </p:spPr>
      </p:pic>
      <p:pic>
        <p:nvPicPr>
          <p:cNvPr id="3" name="Picture 2">
            <a:extLst>
              <a:ext uri="{FF2B5EF4-FFF2-40B4-BE49-F238E27FC236}">
                <a16:creationId xmlns:a16="http://schemas.microsoft.com/office/drawing/2014/main" id="{1D30C7E4-8921-BA48-AAEC-A7487B3597FE}"/>
              </a:ext>
            </a:extLst>
          </p:cNvPr>
          <p:cNvPicPr>
            <a:picLocks noChangeAspect="1"/>
          </p:cNvPicPr>
          <p:nvPr/>
        </p:nvPicPr>
        <p:blipFill>
          <a:blip r:embed="rId4"/>
          <a:stretch>
            <a:fillRect/>
          </a:stretch>
        </p:blipFill>
        <p:spPr>
          <a:xfrm>
            <a:off x="5638800" y="2519486"/>
            <a:ext cx="5943600" cy="2553772"/>
          </a:xfrm>
          <a:prstGeom prst="rect">
            <a:avLst/>
          </a:prstGeom>
        </p:spPr>
      </p:pic>
      <p:sp>
        <p:nvSpPr>
          <p:cNvPr id="2" name="Title 1"/>
          <p:cNvSpPr>
            <a:spLocks noGrp="1"/>
          </p:cNvSpPr>
          <p:nvPr>
            <p:ph type="title"/>
          </p:nvPr>
        </p:nvSpPr>
        <p:spPr/>
        <p:txBody>
          <a:bodyPr/>
          <a:lstStyle/>
          <a:p>
            <a:r>
              <a:rPr lang="en-US" altLang="en-US" sz="3600" dirty="0"/>
              <a:t>Exam Scores vs. Study Hours: Test Statistic, Part I</a:t>
            </a:r>
          </a:p>
        </p:txBody>
      </p:sp>
      <p:sp>
        <p:nvSpPr>
          <p:cNvPr id="4" name="Rectangle 3">
            <a:extLst>
              <a:ext uri="{FF2B5EF4-FFF2-40B4-BE49-F238E27FC236}">
                <a16:creationId xmlns:a16="http://schemas.microsoft.com/office/drawing/2014/main" id="{6BF08729-96B8-43F3-B592-DCF65844D476}"/>
              </a:ext>
            </a:extLst>
          </p:cNvPr>
          <p:cNvSpPr/>
          <p:nvPr/>
        </p:nvSpPr>
        <p:spPr>
          <a:xfrm>
            <a:off x="5704696" y="4737902"/>
            <a:ext cx="1000904"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EEDB05A2-EFAD-430A-A2D1-0703252E846F}"/>
              </a:ext>
            </a:extLst>
          </p:cNvPr>
          <p:cNvSpPr txBox="1"/>
          <p:nvPr/>
        </p:nvSpPr>
        <p:spPr>
          <a:xfrm>
            <a:off x="8077200" y="6063296"/>
            <a:ext cx="3505200" cy="369332"/>
          </a:xfrm>
          <a:prstGeom prst="rect">
            <a:avLst/>
          </a:prstGeom>
          <a:noFill/>
        </p:spPr>
        <p:txBody>
          <a:bodyPr wrap="square" rtlCol="0">
            <a:noAutofit/>
          </a:bodyPr>
          <a:lstStyle/>
          <a:p>
            <a:pPr algn="ctr"/>
            <a:r>
              <a:rPr lang="en-US" dirty="0"/>
              <a:t>Sample correlation coefficient r </a:t>
            </a:r>
          </a:p>
        </p:txBody>
      </p:sp>
      <p:sp>
        <p:nvSpPr>
          <p:cNvPr id="13" name="Rectangle 12">
            <a:extLst>
              <a:ext uri="{FF2B5EF4-FFF2-40B4-BE49-F238E27FC236}">
                <a16:creationId xmlns:a16="http://schemas.microsoft.com/office/drawing/2014/main" id="{0B54CF58-6ADF-416D-99A5-75CBB9924571}"/>
              </a:ext>
            </a:extLst>
          </p:cNvPr>
          <p:cNvSpPr/>
          <p:nvPr/>
        </p:nvSpPr>
        <p:spPr>
          <a:xfrm>
            <a:off x="3440906" y="5505727"/>
            <a:ext cx="747402" cy="1902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49E384F-FA6B-4FE1-98EC-1849E7E08B0A}"/>
              </a:ext>
            </a:extLst>
          </p:cNvPr>
          <p:cNvSpPr/>
          <p:nvPr/>
        </p:nvSpPr>
        <p:spPr>
          <a:xfrm>
            <a:off x="2650331" y="5915028"/>
            <a:ext cx="785813" cy="15779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Straight Arrow Connector 18">
            <a:extLst>
              <a:ext uri="{FF2B5EF4-FFF2-40B4-BE49-F238E27FC236}">
                <a16:creationId xmlns:a16="http://schemas.microsoft.com/office/drawing/2014/main" id="{0EA3675B-5C7E-467B-B4CC-E73378363361}"/>
              </a:ext>
            </a:extLst>
          </p:cNvPr>
          <p:cNvCxnSpPr>
            <a:cxnSpLocks/>
            <a:stCxn id="12" idx="1"/>
          </p:cNvCxnSpPr>
          <p:nvPr/>
        </p:nvCxnSpPr>
        <p:spPr>
          <a:xfrm flipH="1" flipV="1">
            <a:off x="6705602" y="5006950"/>
            <a:ext cx="1371598" cy="1241012"/>
          </a:xfrm>
          <a:prstGeom prst="straightConnector1">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16A21A3-0B47-4F45-AE4C-E76AE9EB56A8}"/>
              </a:ext>
            </a:extLst>
          </p:cNvPr>
          <p:cNvCxnSpPr>
            <a:cxnSpLocks/>
            <a:stCxn id="12" idx="1"/>
          </p:cNvCxnSpPr>
          <p:nvPr/>
        </p:nvCxnSpPr>
        <p:spPr>
          <a:xfrm flipH="1" flipV="1">
            <a:off x="3430287" y="6001699"/>
            <a:ext cx="4646913" cy="246263"/>
          </a:xfrm>
          <a:prstGeom prst="straightConnector1">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B3E655CE-1D08-4C0B-A70A-F3EBDC417CB5}"/>
              </a:ext>
            </a:extLst>
          </p:cNvPr>
          <p:cNvCxnSpPr>
            <a:cxnSpLocks/>
            <a:stCxn id="12" idx="1"/>
          </p:cNvCxnSpPr>
          <p:nvPr/>
        </p:nvCxnSpPr>
        <p:spPr>
          <a:xfrm flipH="1" flipV="1">
            <a:off x="4191419" y="5623658"/>
            <a:ext cx="3885781" cy="624304"/>
          </a:xfrm>
          <a:prstGeom prst="straightConnector1">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AA49F20B-20C6-4141-B5B1-5D6E20C96F73}"/>
              </a:ext>
            </a:extLst>
          </p:cNvPr>
          <p:cNvSpPr/>
          <p:nvPr/>
        </p:nvSpPr>
        <p:spPr>
          <a:xfrm>
            <a:off x="5638800" y="1992306"/>
            <a:ext cx="5943600" cy="369332"/>
          </a:xfrm>
          <a:prstGeom prst="rect">
            <a:avLst/>
          </a:prstGeom>
        </p:spPr>
        <p:txBody>
          <a:bodyPr wrap="square">
            <a:noAutofit/>
          </a:bodyPr>
          <a:lstStyle/>
          <a:p>
            <a:r>
              <a:rPr lang="en-US" dirty="0"/>
              <a:t>cor.test(StudyTime$StudyHours,StudyTime$ExamScore)</a:t>
            </a:r>
          </a:p>
        </p:txBody>
      </p:sp>
      <p:sp>
        <p:nvSpPr>
          <p:cNvPr id="11" name="Rectangle 10">
            <a:extLst>
              <a:ext uri="{FF2B5EF4-FFF2-40B4-BE49-F238E27FC236}">
                <a16:creationId xmlns:a16="http://schemas.microsoft.com/office/drawing/2014/main" id="{14C2EA42-42E6-AC47-A1E0-01FE422E3C2B}"/>
              </a:ext>
            </a:extLst>
          </p:cNvPr>
          <p:cNvSpPr/>
          <p:nvPr/>
        </p:nvSpPr>
        <p:spPr>
          <a:xfrm>
            <a:off x="609601" y="1728607"/>
            <a:ext cx="3769207" cy="646331"/>
          </a:xfrm>
          <a:prstGeom prst="rect">
            <a:avLst/>
          </a:prstGeom>
        </p:spPr>
        <p:txBody>
          <a:bodyPr wrap="square">
            <a:noAutofit/>
          </a:bodyPr>
          <a:lstStyle/>
          <a:p>
            <a:r>
              <a:rPr lang="en-US" b="1" dirty="0">
                <a:solidFill>
                  <a:srgbClr val="000080"/>
                </a:solidFill>
                <a:effectLst/>
              </a:rPr>
              <a:t>proc</a:t>
            </a:r>
            <a:r>
              <a:rPr lang="en-US" dirty="0">
                <a:effectLst/>
              </a:rPr>
              <a:t> </a:t>
            </a:r>
            <a:r>
              <a:rPr lang="en-US" b="1" dirty="0">
                <a:solidFill>
                  <a:srgbClr val="000080"/>
                </a:solidFill>
                <a:effectLst/>
              </a:rPr>
              <a:t>corr</a:t>
            </a:r>
            <a:r>
              <a:rPr lang="en-US" dirty="0">
                <a:effectLst/>
              </a:rPr>
              <a:t> </a:t>
            </a:r>
            <a:r>
              <a:rPr lang="en-US" dirty="0">
                <a:solidFill>
                  <a:srgbClr val="0000FF"/>
                </a:solidFill>
                <a:effectLst/>
              </a:rPr>
              <a:t>data</a:t>
            </a:r>
            <a:r>
              <a:rPr lang="en-US" dirty="0">
                <a:effectLst/>
              </a:rPr>
              <a:t> = StudyTime;</a:t>
            </a:r>
          </a:p>
          <a:p>
            <a:r>
              <a:rPr lang="en-US" b="1" dirty="0">
                <a:solidFill>
                  <a:srgbClr val="000080"/>
                </a:solidFill>
                <a:effectLst/>
              </a:rPr>
              <a:t>run</a:t>
            </a:r>
            <a:r>
              <a:rPr lang="en-US" dirty="0">
                <a:solidFill>
                  <a:srgbClr val="000000"/>
                </a:solidFill>
                <a:effectLst/>
              </a:rPr>
              <a:t>;</a:t>
            </a:r>
            <a:endParaRPr lang="en-US" dirty="0">
              <a:solidFill>
                <a:srgbClr val="000080"/>
              </a:solidFill>
              <a:effectLst/>
            </a:endParaRPr>
          </a:p>
        </p:txBody>
      </p:sp>
    </p:spTree>
    <p:extLst>
      <p:ext uri="{BB962C8B-B14F-4D97-AF65-F5344CB8AC3E}">
        <p14:creationId xmlns:p14="http://schemas.microsoft.com/office/powerpoint/2010/main" val="3783751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nodeType="with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childTnLst>
                                </p:cTn>
                              </p:par>
                              <p:par>
                                <p:cTn id="22" presetID="10" presetClass="entr" presetSubtype="0" fill="hold"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par>
                                <p:cTn id="41" presetID="10" presetClass="entr" presetSubtype="0"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p:bldP spid="13" grpId="0" animBg="1"/>
      <p:bldP spid="14" grpId="0" animBg="1"/>
      <p:bldP spid="5"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sz="3600" dirty="0"/>
              <a:t>Exam Scores vs. Study Hours: Test Statistic, Part II</a:t>
            </a:r>
          </a:p>
        </p:txBody>
      </p:sp>
      <mc:AlternateContent xmlns:mc="http://schemas.openxmlformats.org/markup-compatibility/2006" xmlns:a14="http://schemas.microsoft.com/office/drawing/2010/main">
        <mc:Choice Requires="a14">
          <p:sp>
            <p:nvSpPr>
              <p:cNvPr id="28678" name="Text Box 6"/>
              <p:cNvSpPr txBox="1">
                <a:spLocks noChangeArrowheads="1"/>
              </p:cNvSpPr>
              <p:nvPr/>
            </p:nvSpPr>
            <p:spPr bwMode="auto">
              <a:xfrm>
                <a:off x="609600" y="2559904"/>
                <a:ext cx="3912912" cy="881908"/>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2000" dirty="0"/>
                  <a:t>Critical value (use software)</a:t>
                </a:r>
              </a:p>
              <a:p>
                <a:pPr eaLnBrk="1" hangingPunct="1">
                  <a:spcBef>
                    <a:spcPct val="50000"/>
                  </a:spcBef>
                  <a:buFontTx/>
                  <a:buNone/>
                </a:pPr>
                <a14:m>
                  <m:oMath xmlns:m="http://schemas.openxmlformats.org/officeDocument/2006/math">
                    <m:r>
                      <a:rPr lang="en-US" altLang="en-US" sz="2000" i="1">
                        <a:latin typeface="Cambria Math" panose="02040503050406030204" pitchFamily="18" charset="0"/>
                        <a:ea typeface="Cambria Math" panose="02040503050406030204" pitchFamily="18" charset="0"/>
                        <a:cs typeface="Arial" charset="0"/>
                      </a:rPr>
                      <m:t>±</m:t>
                    </m:r>
                    <m:sSub>
                      <m:sSubPr>
                        <m:ctrlPr>
                          <a:rPr lang="en-US" altLang="en-US" sz="2000" i="1">
                            <a:latin typeface="Cambria Math" panose="02040503050406030204" pitchFamily="18" charset="0"/>
                            <a:ea typeface="Cambria Math" panose="02040503050406030204" pitchFamily="18" charset="0"/>
                            <a:cs typeface="Arial" charset="0"/>
                          </a:rPr>
                        </m:ctrlPr>
                      </m:sSubPr>
                      <m:e>
                        <m:r>
                          <a:rPr lang="en-US" altLang="en-US" sz="2000" i="1">
                            <a:latin typeface="Cambria Math" panose="02040503050406030204" pitchFamily="18" charset="0"/>
                            <a:ea typeface="Cambria Math" panose="02040503050406030204" pitchFamily="18" charset="0"/>
                            <a:cs typeface="Arial" charset="0"/>
                          </a:rPr>
                          <m:t>𝑡</m:t>
                        </m:r>
                      </m:e>
                      <m:sub>
                        <m:r>
                          <a:rPr lang="en-US" altLang="en-US" sz="2000" i="1">
                            <a:latin typeface="Cambria Math" panose="02040503050406030204" pitchFamily="18" charset="0"/>
                            <a:ea typeface="Cambria Math" panose="02040503050406030204" pitchFamily="18" charset="0"/>
                            <a:cs typeface="Arial" charset="0"/>
                          </a:rPr>
                          <m:t>.975, 8−2</m:t>
                        </m:r>
                      </m:sub>
                    </m:sSub>
                    <m:r>
                      <a:rPr lang="en-US" altLang="en-US" sz="2000" i="1">
                        <a:latin typeface="Cambria Math" panose="02040503050406030204" pitchFamily="18" charset="0"/>
                        <a:cs typeface="Arial" charset="0"/>
                      </a:rPr>
                      <m:t>=±2.</m:t>
                    </m:r>
                  </m:oMath>
                </a14:m>
                <a:r>
                  <a:rPr lang="en-US" altLang="en-US" sz="2000" dirty="0">
                    <a:cs typeface="Arial" charset="0"/>
                  </a:rPr>
                  <a:t>201</a:t>
                </a:r>
              </a:p>
            </p:txBody>
          </p:sp>
        </mc:Choice>
        <mc:Fallback xmlns="">
          <p:sp>
            <p:nvSpPr>
              <p:cNvPr id="28678" name="Text Box 6"/>
              <p:cNvSpPr txBox="1">
                <a:spLocks noRot="1" noChangeAspect="1" noMove="1" noResize="1" noEditPoints="1" noAdjustHandles="1" noChangeArrowheads="1" noChangeShapeType="1" noTextEdit="1"/>
              </p:cNvSpPr>
              <p:nvPr/>
            </p:nvSpPr>
            <p:spPr bwMode="auto">
              <a:xfrm>
                <a:off x="609600" y="2559904"/>
                <a:ext cx="3912912" cy="881908"/>
              </a:xfrm>
              <a:prstGeom prst="rect">
                <a:avLst/>
              </a:prstGeom>
              <a:blipFill>
                <a:blip r:embed="rId2"/>
                <a:stretch>
                  <a:fillRect l="-1558" t="-3448" b="-9655"/>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4055CABE-18C0-4D95-A299-AB9AF7CC9A71}"/>
                  </a:ext>
                </a:extLst>
              </p:cNvPr>
              <p:cNvSpPr txBox="1"/>
              <p:nvPr/>
            </p:nvSpPr>
            <p:spPr>
              <a:xfrm>
                <a:off x="2893235" y="1637746"/>
                <a:ext cx="1897314" cy="797334"/>
              </a:xfrm>
              <a:prstGeom prst="rect">
                <a:avLst/>
              </a:prstGeom>
              <a:noFill/>
            </p:spPr>
            <p:txBody>
              <a:bodyPr wrap="none" rtlCol="0">
                <a:noAutofit/>
              </a:bodyPr>
              <a:lstStyle/>
              <a:p>
                <a:pPr/>
                <a14:m>
                  <m:oMathPara xmlns:m="http://schemas.openxmlformats.org/officeDocument/2006/math">
                    <m:oMathParaPr>
                      <m:jc m:val="centerGroup"/>
                    </m:oMathParaPr>
                    <m:oMath xmlns:m="http://schemas.openxmlformats.org/officeDocument/2006/math">
                      <m:f>
                        <m:fPr>
                          <m:ctrlPr>
                            <a:rPr lang="en-US" sz="2000" i="1">
                              <a:latin typeface="Cambria Math" panose="02040503050406030204" pitchFamily="18" charset="0"/>
                            </a:rPr>
                          </m:ctrlPr>
                        </m:fPr>
                        <m:num>
                          <m:r>
                            <a:rPr lang="en-US" sz="2000" i="1">
                              <a:latin typeface="Cambria Math"/>
                            </a:rPr>
                            <m:t>𝑟</m:t>
                          </m:r>
                          <m:rad>
                            <m:radPr>
                              <m:degHide m:val="on"/>
                              <m:ctrlPr>
                                <a:rPr lang="en-US" sz="2000" i="1">
                                  <a:latin typeface="Cambria Math" panose="02040503050406030204" pitchFamily="18" charset="0"/>
                                </a:rPr>
                              </m:ctrlPr>
                            </m:radPr>
                            <m:deg/>
                            <m:e>
                              <m:r>
                                <a:rPr lang="en-US" sz="2000" i="1">
                                  <a:latin typeface="Cambria Math"/>
                                </a:rPr>
                                <m:t>𝑛</m:t>
                              </m:r>
                              <m:r>
                                <a:rPr lang="en-US" sz="2000" i="1">
                                  <a:latin typeface="Cambria Math"/>
                                </a:rPr>
                                <m:t> −2</m:t>
                              </m:r>
                            </m:e>
                          </m:rad>
                        </m:num>
                        <m:den>
                          <m:rad>
                            <m:radPr>
                              <m:degHide m:val="on"/>
                              <m:ctrlPr>
                                <a:rPr lang="en-US" sz="2000" i="1">
                                  <a:latin typeface="Cambria Math" panose="02040503050406030204" pitchFamily="18" charset="0"/>
                                </a:rPr>
                              </m:ctrlPr>
                            </m:radPr>
                            <m:deg/>
                            <m:e>
                              <m:r>
                                <a:rPr lang="en-US" sz="2000" i="1">
                                  <a:latin typeface="Cambria Math"/>
                                </a:rPr>
                                <m:t>1 −</m:t>
                              </m:r>
                              <m:sSup>
                                <m:sSupPr>
                                  <m:ctrlPr>
                                    <a:rPr lang="en-US" sz="2000" i="1">
                                      <a:latin typeface="Cambria Math" panose="02040503050406030204" pitchFamily="18" charset="0"/>
                                    </a:rPr>
                                  </m:ctrlPr>
                                </m:sSupPr>
                                <m:e>
                                  <m:r>
                                    <a:rPr lang="en-US" sz="2000" i="1">
                                      <a:latin typeface="Cambria Math"/>
                                    </a:rPr>
                                    <m:t>𝑟</m:t>
                                  </m:r>
                                </m:e>
                                <m:sup>
                                  <m:r>
                                    <a:rPr lang="en-US" sz="2000" i="1">
                                      <a:latin typeface="Cambria Math"/>
                                    </a:rPr>
                                    <m:t>2</m:t>
                                  </m:r>
                                </m:sup>
                              </m:sSup>
                            </m:e>
                          </m:rad>
                        </m:den>
                      </m:f>
                      <m:r>
                        <a:rPr lang="en-US" sz="2000" i="1">
                          <a:latin typeface="Cambria Math"/>
                        </a:rPr>
                        <m:t>~</m:t>
                      </m:r>
                      <m:sSub>
                        <m:sSubPr>
                          <m:ctrlPr>
                            <a:rPr lang="en-US" sz="2000" i="1">
                              <a:latin typeface="Cambria Math" panose="02040503050406030204" pitchFamily="18" charset="0"/>
                            </a:rPr>
                          </m:ctrlPr>
                        </m:sSubPr>
                        <m:e>
                          <m:r>
                            <a:rPr lang="en-US" sz="2000" i="1">
                              <a:latin typeface="Cambria Math"/>
                            </a:rPr>
                            <m:t>𝑡</m:t>
                          </m:r>
                        </m:e>
                        <m:sub>
                          <m:r>
                            <a:rPr lang="en-US" sz="2000" i="1">
                              <a:latin typeface="Cambria Math"/>
                            </a:rPr>
                            <m:t>𝑛</m:t>
                          </m:r>
                          <m:r>
                            <a:rPr lang="en-US" sz="2000" i="1">
                              <a:latin typeface="Cambria Math"/>
                            </a:rPr>
                            <m:t>−2</m:t>
                          </m:r>
                        </m:sub>
                      </m:sSub>
                    </m:oMath>
                  </m:oMathPara>
                </a14:m>
                <a:endParaRPr lang="en-US" sz="2000" i="1" dirty="0">
                  <a:latin typeface="Cambria Math"/>
                </a:endParaRPr>
              </a:p>
            </p:txBody>
          </p:sp>
        </mc:Choice>
        <mc:Fallback xmlns="">
          <p:sp>
            <p:nvSpPr>
              <p:cNvPr id="14" name="TextBox 13">
                <a:extLst>
                  <a:ext uri="{FF2B5EF4-FFF2-40B4-BE49-F238E27FC236}">
                    <a16:creationId xmlns:a16="http://schemas.microsoft.com/office/drawing/2014/main" id="{4055CABE-18C0-4D95-A299-AB9AF7CC9A71}"/>
                  </a:ext>
                </a:extLst>
              </p:cNvPr>
              <p:cNvSpPr txBox="1">
                <a:spLocks noRot="1" noChangeAspect="1" noMove="1" noResize="1" noEditPoints="1" noAdjustHandles="1" noChangeArrowheads="1" noChangeShapeType="1" noTextEdit="1"/>
              </p:cNvSpPr>
              <p:nvPr/>
            </p:nvSpPr>
            <p:spPr>
              <a:xfrm>
                <a:off x="2893235" y="1637746"/>
                <a:ext cx="1897314" cy="797334"/>
              </a:xfrm>
              <a:prstGeom prst="rect">
                <a:avLst/>
              </a:prstGeom>
              <a:blipFill>
                <a:blip r:embed="rId3"/>
                <a:stretch>
                  <a:fillRect/>
                </a:stretch>
              </a:blipFill>
            </p:spPr>
            <p:txBody>
              <a:bodyPr/>
              <a:lstStyle/>
              <a:p>
                <a:r>
                  <a:rPr lang="en-US">
                    <a:noFill/>
                  </a:rPr>
                  <a:t> </a:t>
                </a:r>
              </a:p>
            </p:txBody>
          </p:sp>
        </mc:Fallback>
      </mc:AlternateContent>
      <p:sp>
        <p:nvSpPr>
          <p:cNvPr id="7" name="TextBox 6">
            <a:extLst>
              <a:ext uri="{FF2B5EF4-FFF2-40B4-BE49-F238E27FC236}">
                <a16:creationId xmlns:a16="http://schemas.microsoft.com/office/drawing/2014/main" id="{6539D5F7-DB5D-48C3-A38A-31C20CA4459E}"/>
              </a:ext>
            </a:extLst>
          </p:cNvPr>
          <p:cNvSpPr txBox="1"/>
          <p:nvPr/>
        </p:nvSpPr>
        <p:spPr>
          <a:xfrm>
            <a:off x="609600" y="3551312"/>
            <a:ext cx="2084903" cy="369332"/>
          </a:xfrm>
          <a:prstGeom prst="rect">
            <a:avLst/>
          </a:prstGeom>
          <a:noFill/>
        </p:spPr>
        <p:txBody>
          <a:bodyPr wrap="square" rtlCol="0">
            <a:noAutofit/>
          </a:bodyPr>
          <a:lstStyle/>
          <a:p>
            <a:r>
              <a:rPr lang="en-US" dirty="0"/>
              <a:t>Test statistic</a:t>
            </a:r>
          </a:p>
        </p:txBody>
      </p: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5B04052F-AF4D-4737-9E7C-C4050BDF7B8F}"/>
                  </a:ext>
                </a:extLst>
              </p:cNvPr>
              <p:cNvSpPr txBox="1"/>
              <p:nvPr/>
            </p:nvSpPr>
            <p:spPr>
              <a:xfrm>
                <a:off x="591185" y="3896977"/>
                <a:ext cx="2479621" cy="1811137"/>
              </a:xfrm>
              <a:prstGeom prst="rect">
                <a:avLst/>
              </a:prstGeom>
              <a:noFill/>
            </p:spPr>
            <p:txBody>
              <a:bodyPr wrap="square" rtlCol="0">
                <a:no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a:rPr>
                        <m:t>𝑡</m:t>
                      </m:r>
                      <m:r>
                        <a:rPr lang="en-US" sz="2000" i="1" smtClean="0">
                          <a:latin typeface="Cambria Math"/>
                        </a:rPr>
                        <m:t>=</m:t>
                      </m:r>
                      <m:f>
                        <m:fPr>
                          <m:ctrlPr>
                            <a:rPr lang="en-US" sz="2000" i="1">
                              <a:latin typeface="Cambria Math" panose="02040503050406030204" pitchFamily="18" charset="0"/>
                            </a:rPr>
                          </m:ctrlPr>
                        </m:fPr>
                        <m:num>
                          <m:r>
                            <a:rPr lang="en-US" sz="2000" i="1">
                              <a:latin typeface="Cambria Math"/>
                            </a:rPr>
                            <m:t>.8</m:t>
                          </m:r>
                          <m:r>
                            <a:rPr lang="en-US" sz="2000" b="0" i="1" smtClean="0">
                              <a:latin typeface="Cambria Math" panose="02040503050406030204" pitchFamily="18" charset="0"/>
                            </a:rPr>
                            <m:t>217</m:t>
                          </m:r>
                          <m:rad>
                            <m:radPr>
                              <m:degHide m:val="on"/>
                              <m:ctrlPr>
                                <a:rPr lang="en-US" sz="2000" i="1">
                                  <a:latin typeface="Cambria Math" panose="02040503050406030204" pitchFamily="18" charset="0"/>
                                </a:rPr>
                              </m:ctrlPr>
                            </m:radPr>
                            <m:deg/>
                            <m:e>
                              <m:r>
                                <a:rPr lang="en-US" sz="2000" b="0" i="1" smtClean="0">
                                  <a:latin typeface="Cambria Math" panose="02040503050406030204" pitchFamily="18" charset="0"/>
                                </a:rPr>
                                <m:t>13</m:t>
                              </m:r>
                              <m:r>
                                <a:rPr lang="en-US" sz="2000" i="1">
                                  <a:latin typeface="Cambria Math"/>
                                </a:rPr>
                                <m:t> −2</m:t>
                              </m:r>
                            </m:e>
                          </m:rad>
                        </m:num>
                        <m:den>
                          <m:rad>
                            <m:radPr>
                              <m:degHide m:val="on"/>
                              <m:ctrlPr>
                                <a:rPr lang="en-US" sz="2000" i="1">
                                  <a:latin typeface="Cambria Math" panose="02040503050406030204" pitchFamily="18" charset="0"/>
                                </a:rPr>
                              </m:ctrlPr>
                            </m:radPr>
                            <m:deg/>
                            <m:e>
                              <m:r>
                                <a:rPr lang="en-US" sz="2000" i="1">
                                  <a:latin typeface="Cambria Math"/>
                                </a:rPr>
                                <m:t>1 −</m:t>
                              </m:r>
                              <m:sSup>
                                <m:sSupPr>
                                  <m:ctrlPr>
                                    <a:rPr lang="en-US" sz="2000" i="1">
                                      <a:latin typeface="Cambria Math" panose="02040503050406030204" pitchFamily="18" charset="0"/>
                                    </a:rPr>
                                  </m:ctrlPr>
                                </m:sSupPr>
                                <m:e>
                                  <m:r>
                                    <a:rPr lang="en-US" sz="2000" i="1">
                                      <a:latin typeface="Cambria Math"/>
                                    </a:rPr>
                                    <m:t>.8</m:t>
                                  </m:r>
                                  <m:r>
                                    <a:rPr lang="en-US" sz="2000" b="0" i="1" smtClean="0">
                                      <a:latin typeface="Cambria Math" panose="02040503050406030204" pitchFamily="18" charset="0"/>
                                    </a:rPr>
                                    <m:t>217</m:t>
                                  </m:r>
                                </m:e>
                                <m:sup>
                                  <m:r>
                                    <a:rPr lang="en-US" sz="2000" i="1">
                                      <a:latin typeface="Cambria Math"/>
                                    </a:rPr>
                                    <m:t>2</m:t>
                                  </m:r>
                                </m:sup>
                              </m:sSup>
                            </m:e>
                          </m:rad>
                        </m:den>
                      </m:f>
                    </m:oMath>
                  </m:oMathPara>
                </a14:m>
                <a:endParaRPr lang="en-US" sz="2000" i="1" dirty="0">
                  <a:latin typeface="Cambria Math"/>
                </a:endParaRPr>
              </a:p>
              <a:p>
                <a:pPr/>
                <a14:m>
                  <m:oMathPara xmlns:m="http://schemas.openxmlformats.org/officeDocument/2006/math">
                    <m:oMathParaPr>
                      <m:jc m:val="centerGroup"/>
                    </m:oMathParaPr>
                    <m:oMath xmlns:m="http://schemas.openxmlformats.org/officeDocument/2006/math">
                      <m:r>
                        <a:rPr lang="en-US" sz="2000" i="1">
                          <a:latin typeface="Cambria Math"/>
                        </a:rPr>
                        <m:t>=</m:t>
                      </m:r>
                      <m:f>
                        <m:fPr>
                          <m:ctrlPr>
                            <a:rPr lang="en-US" sz="2000" i="1">
                              <a:latin typeface="Cambria Math" panose="02040503050406030204" pitchFamily="18" charset="0"/>
                            </a:rPr>
                          </m:ctrlPr>
                        </m:fPr>
                        <m:num>
                          <m:r>
                            <a:rPr lang="en-US" sz="2000" i="1">
                              <a:latin typeface="Cambria Math"/>
                            </a:rPr>
                            <m:t>.8</m:t>
                          </m:r>
                          <m:r>
                            <a:rPr lang="en-US" sz="2000" b="0" i="1" smtClean="0">
                              <a:latin typeface="Cambria Math" panose="02040503050406030204" pitchFamily="18" charset="0"/>
                            </a:rPr>
                            <m:t>217</m:t>
                          </m:r>
                          <m:rad>
                            <m:radPr>
                              <m:degHide m:val="on"/>
                              <m:ctrlPr>
                                <a:rPr lang="en-US" sz="2000" i="1">
                                  <a:latin typeface="Cambria Math" panose="02040503050406030204" pitchFamily="18" charset="0"/>
                                </a:rPr>
                              </m:ctrlPr>
                            </m:radPr>
                            <m:deg/>
                            <m:e>
                              <m:r>
                                <a:rPr lang="en-US" sz="2000" b="0" i="1" smtClean="0">
                                  <a:latin typeface="Cambria Math" panose="02040503050406030204" pitchFamily="18" charset="0"/>
                                </a:rPr>
                                <m:t>11</m:t>
                              </m:r>
                            </m:e>
                          </m:rad>
                        </m:num>
                        <m:den>
                          <m:rad>
                            <m:radPr>
                              <m:degHide m:val="on"/>
                              <m:ctrlPr>
                                <a:rPr lang="en-US" sz="2000" i="1">
                                  <a:latin typeface="Cambria Math" panose="02040503050406030204" pitchFamily="18" charset="0"/>
                                </a:rPr>
                              </m:ctrlPr>
                            </m:radPr>
                            <m:deg/>
                            <m:e>
                              <m:r>
                                <a:rPr lang="en-US" sz="2000" i="1">
                                  <a:latin typeface="Cambria Math"/>
                                </a:rPr>
                                <m:t>1−.</m:t>
                              </m:r>
                              <m:r>
                                <a:rPr lang="en-US" sz="2000" b="0" i="1" smtClean="0">
                                  <a:latin typeface="Cambria Math" panose="02040503050406030204" pitchFamily="18" charset="0"/>
                                </a:rPr>
                                <m:t>6752</m:t>
                              </m:r>
                            </m:e>
                          </m:rad>
                        </m:den>
                      </m:f>
                      <m:r>
                        <a:rPr lang="en-US" sz="2000" i="1">
                          <a:latin typeface="Cambria Math"/>
                        </a:rPr>
                        <m:t> </m:t>
                      </m:r>
                    </m:oMath>
                  </m:oMathPara>
                </a14:m>
                <a:endParaRPr lang="en-US" sz="2000" dirty="0"/>
              </a:p>
              <a:p>
                <a14:m>
                  <m:oMath xmlns:m="http://schemas.openxmlformats.org/officeDocument/2006/math">
                    <m:r>
                      <a:rPr lang="en-US" sz="2000" i="1">
                        <a:latin typeface="Cambria Math"/>
                      </a:rPr>
                      <m:t>=</m:t>
                    </m:r>
                  </m:oMath>
                </a14:m>
                <a:r>
                  <a:rPr lang="en-US" sz="2000" dirty="0"/>
                  <a:t> 4.7818</a:t>
                </a:r>
              </a:p>
            </p:txBody>
          </p:sp>
        </mc:Choice>
        <mc:Fallback xmlns="">
          <p:sp>
            <p:nvSpPr>
              <p:cNvPr id="20" name="TextBox 19">
                <a:extLst>
                  <a:ext uri="{FF2B5EF4-FFF2-40B4-BE49-F238E27FC236}">
                    <a16:creationId xmlns:a16="http://schemas.microsoft.com/office/drawing/2014/main" id="{5B04052F-AF4D-4737-9E7C-C4050BDF7B8F}"/>
                  </a:ext>
                </a:extLst>
              </p:cNvPr>
              <p:cNvSpPr txBox="1">
                <a:spLocks noRot="1" noChangeAspect="1" noMove="1" noResize="1" noEditPoints="1" noAdjustHandles="1" noChangeArrowheads="1" noChangeShapeType="1" noTextEdit="1"/>
              </p:cNvSpPr>
              <p:nvPr/>
            </p:nvSpPr>
            <p:spPr>
              <a:xfrm>
                <a:off x="591185" y="3896977"/>
                <a:ext cx="2479621" cy="1811137"/>
              </a:xfrm>
              <a:prstGeom prst="rect">
                <a:avLst/>
              </a:prstGeom>
              <a:blipFill>
                <a:blip r:embed="rId4"/>
                <a:stretch>
                  <a:fillRect b="-5387"/>
                </a:stretch>
              </a:blipFill>
            </p:spPr>
            <p:txBody>
              <a:bodyPr/>
              <a:lstStyle/>
              <a:p>
                <a:r>
                  <a:rPr lang="en-US">
                    <a:noFill/>
                  </a:rPr>
                  <a:t> </a:t>
                </a:r>
              </a:p>
            </p:txBody>
          </p:sp>
        </mc:Fallback>
      </mc:AlternateContent>
      <p:sp>
        <p:nvSpPr>
          <p:cNvPr id="17" name="TextBox 16">
            <a:extLst>
              <a:ext uri="{FF2B5EF4-FFF2-40B4-BE49-F238E27FC236}">
                <a16:creationId xmlns:a16="http://schemas.microsoft.com/office/drawing/2014/main" id="{4025F1A6-2D2E-4519-81E0-28C30DEF2C0B}"/>
              </a:ext>
            </a:extLst>
          </p:cNvPr>
          <p:cNvSpPr txBox="1"/>
          <p:nvPr/>
        </p:nvSpPr>
        <p:spPr>
          <a:xfrm>
            <a:off x="591185" y="5833581"/>
            <a:ext cx="1923415" cy="400110"/>
          </a:xfrm>
          <a:prstGeom prst="rect">
            <a:avLst/>
          </a:prstGeom>
          <a:noFill/>
        </p:spPr>
        <p:txBody>
          <a:bodyPr wrap="square" rtlCol="0">
            <a:noAutofit/>
          </a:bodyPr>
          <a:lstStyle/>
          <a:p>
            <a:r>
              <a:rPr lang="en-US" sz="2000" i="1" dirty="0"/>
              <a:t>p</a:t>
            </a:r>
            <a:r>
              <a:rPr lang="en-US" sz="2000" dirty="0"/>
              <a:t>-Value = ?</a:t>
            </a:r>
          </a:p>
        </p:txBody>
      </p:sp>
      <p:pic>
        <p:nvPicPr>
          <p:cNvPr id="10" name="Picture 9">
            <a:extLst>
              <a:ext uri="{FF2B5EF4-FFF2-40B4-BE49-F238E27FC236}">
                <a16:creationId xmlns:a16="http://schemas.microsoft.com/office/drawing/2014/main" id="{0DDD0F1D-90F2-584C-B610-C83963927466}"/>
              </a:ext>
            </a:extLst>
          </p:cNvPr>
          <p:cNvPicPr>
            <a:picLocks noChangeAspect="1"/>
          </p:cNvPicPr>
          <p:nvPr/>
        </p:nvPicPr>
        <p:blipFill>
          <a:blip r:embed="rId5"/>
          <a:stretch>
            <a:fillRect/>
          </a:stretch>
        </p:blipFill>
        <p:spPr>
          <a:xfrm>
            <a:off x="6616445" y="1609102"/>
            <a:ext cx="4965955" cy="2133710"/>
          </a:xfrm>
          <a:prstGeom prst="rect">
            <a:avLst/>
          </a:prstGeom>
        </p:spPr>
      </p:pic>
      <p:sp>
        <p:nvSpPr>
          <p:cNvPr id="11" name="Rectangle 10">
            <a:extLst>
              <a:ext uri="{FF2B5EF4-FFF2-40B4-BE49-F238E27FC236}">
                <a16:creationId xmlns:a16="http://schemas.microsoft.com/office/drawing/2014/main" id="{E1F1530B-22D5-5F42-A494-6E3B3857CBA5}"/>
              </a:ext>
            </a:extLst>
          </p:cNvPr>
          <p:cNvSpPr/>
          <p:nvPr/>
        </p:nvSpPr>
        <p:spPr>
          <a:xfrm>
            <a:off x="6671379" y="2337390"/>
            <a:ext cx="948621" cy="16850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09053A9C-4147-344B-A596-536C11C0921A}"/>
              </a:ext>
            </a:extLst>
          </p:cNvPr>
          <p:cNvCxnSpPr>
            <a:cxnSpLocks/>
          </p:cNvCxnSpPr>
          <p:nvPr/>
        </p:nvCxnSpPr>
        <p:spPr>
          <a:xfrm flipH="1">
            <a:off x="1713923" y="2517528"/>
            <a:ext cx="4837652" cy="2917185"/>
          </a:xfrm>
          <a:prstGeom prst="straightConnector1">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C8E1A807-913C-374E-BFB5-4DBFD7167095}"/>
              </a:ext>
            </a:extLst>
          </p:cNvPr>
          <p:cNvPicPr>
            <a:picLocks noChangeAspect="1"/>
          </p:cNvPicPr>
          <p:nvPr/>
        </p:nvPicPr>
        <p:blipFill rotWithShape="1">
          <a:blip r:embed="rId6"/>
          <a:srcRect l="24897" t="57344" r="24962" b="3978"/>
          <a:stretch/>
        </p:blipFill>
        <p:spPr>
          <a:xfrm>
            <a:off x="8098972" y="3926816"/>
            <a:ext cx="3483428" cy="2097593"/>
          </a:xfrm>
          <a:prstGeom prst="rect">
            <a:avLst/>
          </a:prstGeom>
        </p:spPr>
      </p:pic>
      <p:sp>
        <p:nvSpPr>
          <p:cNvPr id="21" name="Rectangle 20">
            <a:extLst>
              <a:ext uri="{FF2B5EF4-FFF2-40B4-BE49-F238E27FC236}">
                <a16:creationId xmlns:a16="http://schemas.microsoft.com/office/drawing/2014/main" id="{02C489AA-CFA0-C440-BF96-2BEC3EBA6F14}"/>
              </a:ext>
            </a:extLst>
          </p:cNvPr>
          <p:cNvSpPr/>
          <p:nvPr/>
        </p:nvSpPr>
        <p:spPr>
          <a:xfrm>
            <a:off x="8410001" y="2308860"/>
            <a:ext cx="1670624" cy="19659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Arrow Connector 21">
            <a:extLst>
              <a:ext uri="{FF2B5EF4-FFF2-40B4-BE49-F238E27FC236}">
                <a16:creationId xmlns:a16="http://schemas.microsoft.com/office/drawing/2014/main" id="{8207DF25-3F3C-C945-B55D-FE58BECCC0E5}"/>
              </a:ext>
            </a:extLst>
          </p:cNvPr>
          <p:cNvCxnSpPr>
            <a:cxnSpLocks/>
          </p:cNvCxnSpPr>
          <p:nvPr/>
        </p:nvCxnSpPr>
        <p:spPr>
          <a:xfrm flipH="1">
            <a:off x="2133600" y="5805878"/>
            <a:ext cx="7467600" cy="270607"/>
          </a:xfrm>
          <a:prstGeom prst="straightConnector1">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E5ABA013-4123-3044-B8AA-D43887AF4AEE}"/>
              </a:ext>
            </a:extLst>
          </p:cNvPr>
          <p:cNvSpPr/>
          <p:nvPr/>
        </p:nvSpPr>
        <p:spPr>
          <a:xfrm>
            <a:off x="10809074" y="5133271"/>
            <a:ext cx="708455" cy="2269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Arrow Connector 25">
            <a:extLst>
              <a:ext uri="{FF2B5EF4-FFF2-40B4-BE49-F238E27FC236}">
                <a16:creationId xmlns:a16="http://schemas.microsoft.com/office/drawing/2014/main" id="{AF1C3404-EBC8-0547-89AF-6B1721F0F70C}"/>
              </a:ext>
            </a:extLst>
          </p:cNvPr>
          <p:cNvCxnSpPr>
            <a:cxnSpLocks/>
          </p:cNvCxnSpPr>
          <p:nvPr/>
        </p:nvCxnSpPr>
        <p:spPr>
          <a:xfrm flipH="1">
            <a:off x="2133600" y="5246729"/>
            <a:ext cx="8610603" cy="704289"/>
          </a:xfrm>
          <a:prstGeom prst="straightConnector1">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0059B5C3-0749-684C-A546-B5C747BCDB3B}"/>
              </a:ext>
            </a:extLst>
          </p:cNvPr>
          <p:cNvSpPr/>
          <p:nvPr/>
        </p:nvSpPr>
        <p:spPr>
          <a:xfrm>
            <a:off x="9730688" y="5692420"/>
            <a:ext cx="708455" cy="2269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Arrow Connector 31">
            <a:extLst>
              <a:ext uri="{FF2B5EF4-FFF2-40B4-BE49-F238E27FC236}">
                <a16:creationId xmlns:a16="http://schemas.microsoft.com/office/drawing/2014/main" id="{17721CBD-FE7E-F640-A7A7-2B582A14E586}"/>
              </a:ext>
            </a:extLst>
          </p:cNvPr>
          <p:cNvCxnSpPr>
            <a:cxnSpLocks/>
          </p:cNvCxnSpPr>
          <p:nvPr/>
        </p:nvCxnSpPr>
        <p:spPr>
          <a:xfrm flipH="1">
            <a:off x="1991241" y="2572272"/>
            <a:ext cx="7030992" cy="3347064"/>
          </a:xfrm>
          <a:prstGeom prst="straightConnector1">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60CF6035-09F3-944C-A52D-E7D5E1115944}"/>
              </a:ext>
            </a:extLst>
          </p:cNvPr>
          <p:cNvSpPr/>
          <p:nvPr/>
        </p:nvSpPr>
        <p:spPr>
          <a:xfrm>
            <a:off x="6671379" y="3460979"/>
            <a:ext cx="872422" cy="19659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Arrow Connector 34">
            <a:extLst>
              <a:ext uri="{FF2B5EF4-FFF2-40B4-BE49-F238E27FC236}">
                <a16:creationId xmlns:a16="http://schemas.microsoft.com/office/drawing/2014/main" id="{B040614A-A1D1-F340-AEE9-B411FF07450A}"/>
              </a:ext>
            </a:extLst>
          </p:cNvPr>
          <p:cNvCxnSpPr>
            <a:cxnSpLocks/>
          </p:cNvCxnSpPr>
          <p:nvPr/>
        </p:nvCxnSpPr>
        <p:spPr>
          <a:xfrm flipH="1">
            <a:off x="1862897" y="3619322"/>
            <a:ext cx="4698614" cy="495478"/>
          </a:xfrm>
          <a:prstGeom prst="straightConnector1">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B8135507-C311-AD42-95F0-83906F012CC8}"/>
                  </a:ext>
                </a:extLst>
              </p:cNvPr>
              <p:cNvSpPr txBox="1"/>
              <p:nvPr/>
            </p:nvSpPr>
            <p:spPr>
              <a:xfrm>
                <a:off x="612155" y="1628050"/>
                <a:ext cx="1657505" cy="861774"/>
              </a:xfrm>
              <a:prstGeom prst="rect">
                <a:avLst/>
              </a:prstGeom>
              <a:noFill/>
            </p:spPr>
            <p:txBody>
              <a:bodyPr wrap="none" lIns="0" tIns="0" rIns="0" bIns="0" rtlCol="0">
                <a:no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𝐻</m:t>
                      </m:r>
                      <m:r>
                        <a:rPr lang="en-US" sz="2800" b="0" i="1" baseline="-25000" smtClean="0">
                          <a:latin typeface="Cambria Math" panose="02040503050406030204" pitchFamily="18" charset="0"/>
                        </a:rPr>
                        <m:t>0</m:t>
                      </m:r>
                      <m:r>
                        <a:rPr lang="en-US" sz="2800" b="0" i="1" smtClean="0">
                          <a:latin typeface="Cambria Math" panose="02040503050406030204" pitchFamily="18" charset="0"/>
                        </a:rPr>
                        <m:t>: </m:t>
                      </m:r>
                      <m:r>
                        <a:rPr lang="en-US" sz="2800" b="0" i="1" smtClean="0">
                          <a:latin typeface="Cambria Math" panose="02040503050406030204" pitchFamily="18" charset="0"/>
                          <a:ea typeface="Cambria Math" panose="02040503050406030204" pitchFamily="18" charset="0"/>
                        </a:rPr>
                        <m:t>𝜌</m:t>
                      </m:r>
                      <m:r>
                        <a:rPr lang="en-US" sz="2800" b="0" i="1" smtClean="0">
                          <a:latin typeface="Cambria Math" panose="02040503050406030204" pitchFamily="18" charset="0"/>
                          <a:ea typeface="Cambria Math" panose="02040503050406030204" pitchFamily="18" charset="0"/>
                        </a:rPr>
                        <m:t>=0</m:t>
                      </m:r>
                    </m:oMath>
                  </m:oMathPara>
                </a14:m>
                <a:endParaRPr lang="en-US" sz="2800"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𝐻</m:t>
                      </m:r>
                      <m:r>
                        <a:rPr lang="en-US" sz="2800" b="0" i="1" baseline="-25000" smtClean="0">
                          <a:latin typeface="Cambria Math" panose="02040503050406030204" pitchFamily="18" charset="0"/>
                        </a:rPr>
                        <m:t>𝑎</m:t>
                      </m:r>
                      <m:r>
                        <a:rPr lang="en-US" sz="2800" b="0" i="1" smtClean="0">
                          <a:latin typeface="Cambria Math" panose="02040503050406030204" pitchFamily="18" charset="0"/>
                        </a:rPr>
                        <m:t>: </m:t>
                      </m:r>
                      <m:r>
                        <a:rPr lang="en-US" sz="2800" b="0" i="1" smtClean="0">
                          <a:latin typeface="Cambria Math" panose="02040503050406030204" pitchFamily="18" charset="0"/>
                          <a:ea typeface="Cambria Math" panose="02040503050406030204" pitchFamily="18" charset="0"/>
                        </a:rPr>
                        <m:t>𝜌</m:t>
                      </m:r>
                      <m:r>
                        <a:rPr lang="en-US" sz="2800" b="0" i="1" smtClean="0">
                          <a:latin typeface="Cambria Math" panose="02040503050406030204" pitchFamily="18" charset="0"/>
                          <a:ea typeface="Cambria Math" panose="02040503050406030204" pitchFamily="18" charset="0"/>
                        </a:rPr>
                        <m:t>≠0</m:t>
                      </m:r>
                    </m:oMath>
                  </m:oMathPara>
                </a14:m>
                <a:endParaRPr lang="en-US" sz="2800" dirty="0"/>
              </a:p>
            </p:txBody>
          </p:sp>
        </mc:Choice>
        <mc:Fallback xmlns="">
          <p:sp>
            <p:nvSpPr>
              <p:cNvPr id="37" name="TextBox 36">
                <a:extLst>
                  <a:ext uri="{FF2B5EF4-FFF2-40B4-BE49-F238E27FC236}">
                    <a16:creationId xmlns:a16="http://schemas.microsoft.com/office/drawing/2014/main" id="{B8135507-C311-AD42-95F0-83906F012CC8}"/>
                  </a:ext>
                </a:extLst>
              </p:cNvPr>
              <p:cNvSpPr txBox="1">
                <a:spLocks noRot="1" noChangeAspect="1" noMove="1" noResize="1" noEditPoints="1" noAdjustHandles="1" noChangeArrowheads="1" noChangeShapeType="1" noTextEdit="1"/>
              </p:cNvSpPr>
              <p:nvPr/>
            </p:nvSpPr>
            <p:spPr>
              <a:xfrm>
                <a:off x="612155" y="1628050"/>
                <a:ext cx="1657505" cy="861774"/>
              </a:xfrm>
              <a:prstGeom prst="rect">
                <a:avLst/>
              </a:prstGeom>
              <a:blipFill>
                <a:blip r:embed="rId7"/>
                <a:stretch>
                  <a:fillRect b="-709"/>
                </a:stretch>
              </a:blipFill>
            </p:spPr>
            <p:txBody>
              <a:bodyPr/>
              <a:lstStyle/>
              <a:p>
                <a:r>
                  <a:rPr lang="en-US">
                    <a:noFill/>
                  </a:rPr>
                  <a:t> </a:t>
                </a:r>
              </a:p>
            </p:txBody>
          </p:sp>
        </mc:Fallback>
      </mc:AlternateContent>
    </p:spTree>
    <p:extLst>
      <p:ext uri="{BB962C8B-B14F-4D97-AF65-F5344CB8AC3E}">
        <p14:creationId xmlns:p14="http://schemas.microsoft.com/office/powerpoint/2010/main" val="1606799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500"/>
                                        <p:tgtEl>
                                          <p:spTgt spid="3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500"/>
                                        <p:tgtEl>
                                          <p:spTgt spid="26"/>
                                        </p:tgtEl>
                                      </p:cBhvr>
                                    </p:animEffect>
                                  </p:childTnLst>
                                </p:cTn>
                              </p:par>
                              <p:par>
                                <p:cTn id="45" presetID="10" presetClass="entr" presetSubtype="0" fill="hold"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7"/>
                                        </p:tgtEl>
                                        <p:attrNameLst>
                                          <p:attrName>style.visibility</p:attrName>
                                        </p:attrNameLst>
                                      </p:cBhvr>
                                      <p:to>
                                        <p:strVal val="visible"/>
                                      </p:to>
                                    </p:set>
                                    <p:animEffect transition="in" filter="fade">
                                      <p:cBhvr>
                                        <p:cTn id="50" dur="500"/>
                                        <p:tgtEl>
                                          <p:spTgt spid="2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fade">
                                      <p:cBhvr>
                                        <p:cTn id="5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7" grpId="0"/>
      <p:bldP spid="11" grpId="0" animBg="1"/>
      <p:bldP spid="21" grpId="0" animBg="1"/>
      <p:bldP spid="25" grpId="0" animBg="1"/>
      <p:bldP spid="27" grpId="0" animBg="1"/>
      <p:bldP spid="3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sz="3600" dirty="0"/>
              <a:t>Exam Scores vs. Study Hours: Test Statistic, Part III</a:t>
            </a:r>
          </a:p>
        </p:txBody>
      </p:sp>
      <p:sp>
        <p:nvSpPr>
          <p:cNvPr id="23" name="Text Box 7">
            <a:extLst>
              <a:ext uri="{FF2B5EF4-FFF2-40B4-BE49-F238E27FC236}">
                <a16:creationId xmlns:a16="http://schemas.microsoft.com/office/drawing/2014/main" id="{B629DCD9-04AE-4448-B073-C1EBCDE939D3}"/>
              </a:ext>
            </a:extLst>
          </p:cNvPr>
          <p:cNvSpPr txBox="1">
            <a:spLocks noChangeArrowheads="1"/>
          </p:cNvSpPr>
          <p:nvPr/>
        </p:nvSpPr>
        <p:spPr bwMode="auto">
          <a:xfrm>
            <a:off x="5410201" y="1636574"/>
            <a:ext cx="5907129"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2000" dirty="0">
                <a:latin typeface="+mn-lt"/>
              </a:rPr>
              <a:t>There is strong evidence at the alpha = .05 level of significance to suggest that exam scores are linearly related to study hours (</a:t>
            </a:r>
            <a:r>
              <a:rPr lang="en-US" altLang="en-US" sz="2000" i="1" dirty="0">
                <a:latin typeface="+mn-lt"/>
              </a:rPr>
              <a:t>p</a:t>
            </a:r>
            <a:r>
              <a:rPr lang="en-US" altLang="en-US" sz="2000" dirty="0">
                <a:latin typeface="+mn-lt"/>
              </a:rPr>
              <a:t>-value = .0006).</a:t>
            </a:r>
          </a:p>
        </p:txBody>
      </p:sp>
      <p:sp>
        <p:nvSpPr>
          <p:cNvPr id="24" name="Text Box 9">
            <a:extLst>
              <a:ext uri="{FF2B5EF4-FFF2-40B4-BE49-F238E27FC236}">
                <a16:creationId xmlns:a16="http://schemas.microsoft.com/office/drawing/2014/main" id="{ED77851F-0868-B64A-8F3F-84283134D605}"/>
              </a:ext>
            </a:extLst>
          </p:cNvPr>
          <p:cNvSpPr txBox="1">
            <a:spLocks noChangeArrowheads="1"/>
          </p:cNvSpPr>
          <p:nvPr/>
        </p:nvSpPr>
        <p:spPr bwMode="auto">
          <a:xfrm>
            <a:off x="5410201" y="2971800"/>
            <a:ext cx="61722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ts val="450"/>
              </a:spcBef>
              <a:buNone/>
            </a:pPr>
            <a:r>
              <a:rPr lang="en-US" altLang="en-US" sz="2000" kern="800" dirty="0">
                <a:latin typeface="+mn-lt"/>
              </a:rPr>
              <a:t>It is estimated that r</a:t>
            </a:r>
            <a:r>
              <a:rPr lang="en-US" altLang="en-US" sz="2000" kern="800" baseline="30000" dirty="0">
                <a:latin typeface="+mn-lt"/>
              </a:rPr>
              <a:t>2</a:t>
            </a:r>
            <a:r>
              <a:rPr lang="en-US" altLang="en-US" sz="2000" kern="800" dirty="0">
                <a:latin typeface="+mn-lt"/>
              </a:rPr>
              <a:t> = 67.52% of the variation in the exam score is explained by its relationship with study hours.</a:t>
            </a:r>
          </a:p>
        </p:txBody>
      </p:sp>
      <p:sp>
        <p:nvSpPr>
          <p:cNvPr id="29" name="Text Box 9">
            <a:extLst>
              <a:ext uri="{FF2B5EF4-FFF2-40B4-BE49-F238E27FC236}">
                <a16:creationId xmlns:a16="http://schemas.microsoft.com/office/drawing/2014/main" id="{73843A7E-3829-6A46-BDC9-593B60850878}"/>
              </a:ext>
            </a:extLst>
          </p:cNvPr>
          <p:cNvSpPr txBox="1">
            <a:spLocks noChangeArrowheads="1"/>
          </p:cNvSpPr>
          <p:nvPr/>
        </p:nvSpPr>
        <p:spPr bwMode="auto">
          <a:xfrm>
            <a:off x="5410201" y="4265474"/>
            <a:ext cx="6172199"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ts val="450"/>
              </a:spcBef>
              <a:buNone/>
            </a:pPr>
            <a:r>
              <a:rPr lang="en-US" altLang="en-US" sz="2000" kern="800" dirty="0">
                <a:latin typeface="+mn-lt"/>
              </a:rPr>
              <a:t>Because we do not know much about how the data was selected (at least within the scope of this PowerPoint), we cannot generalize the results beyond the data under study, though the results are interesting. Because the study hours were not randomly assigned to the students, causality cannot be established, only association.</a:t>
            </a:r>
          </a:p>
        </p:txBody>
      </p:sp>
      <mc:AlternateContent xmlns:mc="http://schemas.openxmlformats.org/markup-compatibility/2006" xmlns:a14="http://schemas.microsoft.com/office/drawing/2010/main">
        <mc:Choice Requires="a14">
          <p:sp>
            <p:nvSpPr>
              <p:cNvPr id="16" name="Text Box 6"/>
              <p:cNvSpPr txBox="1">
                <a:spLocks noChangeArrowheads="1"/>
              </p:cNvSpPr>
              <p:nvPr/>
            </p:nvSpPr>
            <p:spPr bwMode="auto">
              <a:xfrm>
                <a:off x="609600" y="2559904"/>
                <a:ext cx="3912912" cy="881908"/>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2000" dirty="0"/>
                  <a:t>Critical value (use software)</a:t>
                </a:r>
              </a:p>
              <a:p>
                <a:pPr eaLnBrk="1" hangingPunct="1">
                  <a:spcBef>
                    <a:spcPct val="50000"/>
                  </a:spcBef>
                  <a:buFontTx/>
                  <a:buNone/>
                </a:pPr>
                <a14:m>
                  <m:oMath xmlns:m="http://schemas.openxmlformats.org/officeDocument/2006/math">
                    <m:r>
                      <a:rPr lang="en-US" altLang="en-US" sz="2000" i="1">
                        <a:latin typeface="Cambria Math" panose="02040503050406030204" pitchFamily="18" charset="0"/>
                        <a:ea typeface="Cambria Math" panose="02040503050406030204" pitchFamily="18" charset="0"/>
                        <a:cs typeface="Arial" charset="0"/>
                      </a:rPr>
                      <m:t>±</m:t>
                    </m:r>
                    <m:sSub>
                      <m:sSubPr>
                        <m:ctrlPr>
                          <a:rPr lang="en-US" altLang="en-US" sz="2000" i="1">
                            <a:latin typeface="Cambria Math" panose="02040503050406030204" pitchFamily="18" charset="0"/>
                            <a:ea typeface="Cambria Math" panose="02040503050406030204" pitchFamily="18" charset="0"/>
                            <a:cs typeface="Arial" charset="0"/>
                          </a:rPr>
                        </m:ctrlPr>
                      </m:sSubPr>
                      <m:e>
                        <m:r>
                          <a:rPr lang="en-US" altLang="en-US" sz="2000" i="1">
                            <a:latin typeface="Cambria Math" panose="02040503050406030204" pitchFamily="18" charset="0"/>
                            <a:ea typeface="Cambria Math" panose="02040503050406030204" pitchFamily="18" charset="0"/>
                            <a:cs typeface="Arial" charset="0"/>
                          </a:rPr>
                          <m:t>𝑡</m:t>
                        </m:r>
                      </m:e>
                      <m:sub>
                        <m:r>
                          <a:rPr lang="en-US" altLang="en-US" sz="2000" i="1">
                            <a:latin typeface="Cambria Math" panose="02040503050406030204" pitchFamily="18" charset="0"/>
                            <a:ea typeface="Cambria Math" panose="02040503050406030204" pitchFamily="18" charset="0"/>
                            <a:cs typeface="Arial" charset="0"/>
                          </a:rPr>
                          <m:t>.975, 8−2</m:t>
                        </m:r>
                      </m:sub>
                    </m:sSub>
                    <m:r>
                      <a:rPr lang="en-US" altLang="en-US" sz="2000" i="1">
                        <a:latin typeface="Cambria Math" panose="02040503050406030204" pitchFamily="18" charset="0"/>
                        <a:cs typeface="Arial" charset="0"/>
                      </a:rPr>
                      <m:t>=±2.</m:t>
                    </m:r>
                  </m:oMath>
                </a14:m>
                <a:r>
                  <a:rPr lang="en-US" altLang="en-US" sz="2000" dirty="0">
                    <a:cs typeface="Arial" charset="0"/>
                  </a:rPr>
                  <a:t>201</a:t>
                </a:r>
              </a:p>
            </p:txBody>
          </p:sp>
        </mc:Choice>
        <mc:Fallback xmlns="">
          <p:sp>
            <p:nvSpPr>
              <p:cNvPr id="16" name="Text Box 6"/>
              <p:cNvSpPr txBox="1">
                <a:spLocks noRot="1" noChangeAspect="1" noMove="1" noResize="1" noEditPoints="1" noAdjustHandles="1" noChangeArrowheads="1" noChangeShapeType="1" noTextEdit="1"/>
              </p:cNvSpPr>
              <p:nvPr/>
            </p:nvSpPr>
            <p:spPr bwMode="auto">
              <a:xfrm>
                <a:off x="609600" y="2559904"/>
                <a:ext cx="3912912" cy="881908"/>
              </a:xfrm>
              <a:prstGeom prst="rect">
                <a:avLst/>
              </a:prstGeom>
              <a:blipFill>
                <a:blip r:embed="rId2"/>
                <a:stretch>
                  <a:fillRect l="-1558" t="-3448" b="-9655"/>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4055CABE-18C0-4D95-A299-AB9AF7CC9A71}"/>
                  </a:ext>
                </a:extLst>
              </p:cNvPr>
              <p:cNvSpPr txBox="1"/>
              <p:nvPr/>
            </p:nvSpPr>
            <p:spPr>
              <a:xfrm>
                <a:off x="2893235" y="1637746"/>
                <a:ext cx="1897314" cy="797334"/>
              </a:xfrm>
              <a:prstGeom prst="rect">
                <a:avLst/>
              </a:prstGeom>
              <a:noFill/>
            </p:spPr>
            <p:txBody>
              <a:bodyPr wrap="none" rtlCol="0">
                <a:noAutofit/>
              </a:bodyPr>
              <a:lstStyle/>
              <a:p>
                <a:pPr/>
                <a14:m>
                  <m:oMathPara xmlns:m="http://schemas.openxmlformats.org/officeDocument/2006/math">
                    <m:oMathParaPr>
                      <m:jc m:val="centerGroup"/>
                    </m:oMathParaPr>
                    <m:oMath xmlns:m="http://schemas.openxmlformats.org/officeDocument/2006/math">
                      <m:f>
                        <m:fPr>
                          <m:ctrlPr>
                            <a:rPr lang="en-US" sz="2000" i="1">
                              <a:latin typeface="Cambria Math" panose="02040503050406030204" pitchFamily="18" charset="0"/>
                            </a:rPr>
                          </m:ctrlPr>
                        </m:fPr>
                        <m:num>
                          <m:r>
                            <a:rPr lang="en-US" sz="2000" i="1">
                              <a:latin typeface="Cambria Math"/>
                            </a:rPr>
                            <m:t>𝑟</m:t>
                          </m:r>
                          <m:rad>
                            <m:radPr>
                              <m:degHide m:val="on"/>
                              <m:ctrlPr>
                                <a:rPr lang="en-US" sz="2000" i="1">
                                  <a:latin typeface="Cambria Math" panose="02040503050406030204" pitchFamily="18" charset="0"/>
                                </a:rPr>
                              </m:ctrlPr>
                            </m:radPr>
                            <m:deg/>
                            <m:e>
                              <m:r>
                                <a:rPr lang="en-US" sz="2000" i="1">
                                  <a:latin typeface="Cambria Math"/>
                                </a:rPr>
                                <m:t>𝑛</m:t>
                              </m:r>
                              <m:r>
                                <a:rPr lang="en-US" sz="2000" i="1">
                                  <a:latin typeface="Cambria Math"/>
                                </a:rPr>
                                <m:t> −2</m:t>
                              </m:r>
                            </m:e>
                          </m:rad>
                        </m:num>
                        <m:den>
                          <m:rad>
                            <m:radPr>
                              <m:degHide m:val="on"/>
                              <m:ctrlPr>
                                <a:rPr lang="en-US" sz="2000" i="1">
                                  <a:latin typeface="Cambria Math" panose="02040503050406030204" pitchFamily="18" charset="0"/>
                                </a:rPr>
                              </m:ctrlPr>
                            </m:radPr>
                            <m:deg/>
                            <m:e>
                              <m:r>
                                <a:rPr lang="en-US" sz="2000" i="1">
                                  <a:latin typeface="Cambria Math"/>
                                </a:rPr>
                                <m:t>1 −</m:t>
                              </m:r>
                              <m:sSup>
                                <m:sSupPr>
                                  <m:ctrlPr>
                                    <a:rPr lang="en-US" sz="2000" i="1">
                                      <a:latin typeface="Cambria Math" panose="02040503050406030204" pitchFamily="18" charset="0"/>
                                    </a:rPr>
                                  </m:ctrlPr>
                                </m:sSupPr>
                                <m:e>
                                  <m:r>
                                    <a:rPr lang="en-US" sz="2000" i="1">
                                      <a:latin typeface="Cambria Math"/>
                                    </a:rPr>
                                    <m:t>𝑟</m:t>
                                  </m:r>
                                </m:e>
                                <m:sup>
                                  <m:r>
                                    <a:rPr lang="en-US" sz="2000" i="1">
                                      <a:latin typeface="Cambria Math"/>
                                    </a:rPr>
                                    <m:t>2</m:t>
                                  </m:r>
                                </m:sup>
                              </m:sSup>
                            </m:e>
                          </m:rad>
                        </m:den>
                      </m:f>
                      <m:r>
                        <a:rPr lang="en-US" sz="2000" i="1">
                          <a:latin typeface="Cambria Math"/>
                        </a:rPr>
                        <m:t>~</m:t>
                      </m:r>
                      <m:sSub>
                        <m:sSubPr>
                          <m:ctrlPr>
                            <a:rPr lang="en-US" sz="2000" i="1">
                              <a:latin typeface="Cambria Math" panose="02040503050406030204" pitchFamily="18" charset="0"/>
                            </a:rPr>
                          </m:ctrlPr>
                        </m:sSubPr>
                        <m:e>
                          <m:r>
                            <a:rPr lang="en-US" sz="2000" i="1">
                              <a:latin typeface="Cambria Math"/>
                            </a:rPr>
                            <m:t>𝑡</m:t>
                          </m:r>
                        </m:e>
                        <m:sub>
                          <m:r>
                            <a:rPr lang="en-US" sz="2000" i="1">
                              <a:latin typeface="Cambria Math"/>
                            </a:rPr>
                            <m:t>𝑛</m:t>
                          </m:r>
                          <m:r>
                            <a:rPr lang="en-US" sz="2000" i="1">
                              <a:latin typeface="Cambria Math"/>
                            </a:rPr>
                            <m:t>−2</m:t>
                          </m:r>
                        </m:sub>
                      </m:sSub>
                    </m:oMath>
                  </m:oMathPara>
                </a14:m>
                <a:endParaRPr lang="en-US" sz="2000" i="1" dirty="0">
                  <a:latin typeface="Cambria Math"/>
                </a:endParaRPr>
              </a:p>
            </p:txBody>
          </p:sp>
        </mc:Choice>
        <mc:Fallback xmlns="">
          <p:sp>
            <p:nvSpPr>
              <p:cNvPr id="18" name="TextBox 17">
                <a:extLst>
                  <a:ext uri="{FF2B5EF4-FFF2-40B4-BE49-F238E27FC236}">
                    <a16:creationId xmlns:a16="http://schemas.microsoft.com/office/drawing/2014/main" id="{4055CABE-18C0-4D95-A299-AB9AF7CC9A71}"/>
                  </a:ext>
                </a:extLst>
              </p:cNvPr>
              <p:cNvSpPr txBox="1">
                <a:spLocks noRot="1" noChangeAspect="1" noMove="1" noResize="1" noEditPoints="1" noAdjustHandles="1" noChangeArrowheads="1" noChangeShapeType="1" noTextEdit="1"/>
              </p:cNvSpPr>
              <p:nvPr/>
            </p:nvSpPr>
            <p:spPr>
              <a:xfrm>
                <a:off x="2893235" y="1637746"/>
                <a:ext cx="1897314" cy="797334"/>
              </a:xfrm>
              <a:prstGeom prst="rect">
                <a:avLst/>
              </a:prstGeom>
              <a:blipFill>
                <a:blip r:embed="rId3"/>
                <a:stretch>
                  <a:fillRect/>
                </a:stretch>
              </a:blipFill>
            </p:spPr>
            <p:txBody>
              <a:bodyPr/>
              <a:lstStyle/>
              <a:p>
                <a:r>
                  <a:rPr lang="en-US">
                    <a:noFill/>
                  </a:rPr>
                  <a:t> </a:t>
                </a:r>
              </a:p>
            </p:txBody>
          </p:sp>
        </mc:Fallback>
      </mc:AlternateContent>
      <p:sp>
        <p:nvSpPr>
          <p:cNvPr id="19" name="TextBox 18">
            <a:extLst>
              <a:ext uri="{FF2B5EF4-FFF2-40B4-BE49-F238E27FC236}">
                <a16:creationId xmlns:a16="http://schemas.microsoft.com/office/drawing/2014/main" id="{6539D5F7-DB5D-48C3-A38A-31C20CA4459E}"/>
              </a:ext>
            </a:extLst>
          </p:cNvPr>
          <p:cNvSpPr txBox="1"/>
          <p:nvPr/>
        </p:nvSpPr>
        <p:spPr>
          <a:xfrm>
            <a:off x="609600" y="3551312"/>
            <a:ext cx="2084903" cy="369332"/>
          </a:xfrm>
          <a:prstGeom prst="rect">
            <a:avLst/>
          </a:prstGeom>
          <a:noFill/>
        </p:spPr>
        <p:txBody>
          <a:bodyPr wrap="square" rtlCol="0">
            <a:noAutofit/>
          </a:bodyPr>
          <a:lstStyle/>
          <a:p>
            <a:r>
              <a:rPr lang="en-US" dirty="0"/>
              <a:t>Test statistic</a:t>
            </a: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5B04052F-AF4D-4737-9E7C-C4050BDF7B8F}"/>
                  </a:ext>
                </a:extLst>
              </p:cNvPr>
              <p:cNvSpPr txBox="1"/>
              <p:nvPr/>
            </p:nvSpPr>
            <p:spPr>
              <a:xfrm>
                <a:off x="591185" y="3896977"/>
                <a:ext cx="2479621" cy="1811137"/>
              </a:xfrm>
              <a:prstGeom prst="rect">
                <a:avLst/>
              </a:prstGeom>
              <a:noFill/>
            </p:spPr>
            <p:txBody>
              <a:bodyPr wrap="square" rtlCol="0">
                <a:no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a:rPr>
                        <m:t>𝑡</m:t>
                      </m:r>
                      <m:r>
                        <a:rPr lang="en-US" sz="2000" i="1" smtClean="0">
                          <a:latin typeface="Cambria Math"/>
                        </a:rPr>
                        <m:t>=</m:t>
                      </m:r>
                      <m:f>
                        <m:fPr>
                          <m:ctrlPr>
                            <a:rPr lang="en-US" sz="2000" i="1">
                              <a:latin typeface="Cambria Math" panose="02040503050406030204" pitchFamily="18" charset="0"/>
                            </a:rPr>
                          </m:ctrlPr>
                        </m:fPr>
                        <m:num>
                          <m:r>
                            <a:rPr lang="en-US" sz="2000" i="1">
                              <a:latin typeface="Cambria Math"/>
                            </a:rPr>
                            <m:t>.8</m:t>
                          </m:r>
                          <m:r>
                            <a:rPr lang="en-US" sz="2000" b="0" i="1" smtClean="0">
                              <a:latin typeface="Cambria Math" panose="02040503050406030204" pitchFamily="18" charset="0"/>
                            </a:rPr>
                            <m:t>217</m:t>
                          </m:r>
                          <m:rad>
                            <m:radPr>
                              <m:degHide m:val="on"/>
                              <m:ctrlPr>
                                <a:rPr lang="en-US" sz="2000" i="1">
                                  <a:latin typeface="Cambria Math" panose="02040503050406030204" pitchFamily="18" charset="0"/>
                                </a:rPr>
                              </m:ctrlPr>
                            </m:radPr>
                            <m:deg/>
                            <m:e>
                              <m:r>
                                <a:rPr lang="en-US" sz="2000" b="0" i="1" smtClean="0">
                                  <a:latin typeface="Cambria Math" panose="02040503050406030204" pitchFamily="18" charset="0"/>
                                </a:rPr>
                                <m:t>13</m:t>
                              </m:r>
                              <m:r>
                                <a:rPr lang="en-US" sz="2000" i="1">
                                  <a:latin typeface="Cambria Math"/>
                                </a:rPr>
                                <m:t> −2</m:t>
                              </m:r>
                            </m:e>
                          </m:rad>
                        </m:num>
                        <m:den>
                          <m:rad>
                            <m:radPr>
                              <m:degHide m:val="on"/>
                              <m:ctrlPr>
                                <a:rPr lang="en-US" sz="2000" i="1">
                                  <a:latin typeface="Cambria Math" panose="02040503050406030204" pitchFamily="18" charset="0"/>
                                </a:rPr>
                              </m:ctrlPr>
                            </m:radPr>
                            <m:deg/>
                            <m:e>
                              <m:r>
                                <a:rPr lang="en-US" sz="2000" i="1">
                                  <a:latin typeface="Cambria Math"/>
                                </a:rPr>
                                <m:t>1 −</m:t>
                              </m:r>
                              <m:sSup>
                                <m:sSupPr>
                                  <m:ctrlPr>
                                    <a:rPr lang="en-US" sz="2000" i="1">
                                      <a:latin typeface="Cambria Math" panose="02040503050406030204" pitchFamily="18" charset="0"/>
                                    </a:rPr>
                                  </m:ctrlPr>
                                </m:sSupPr>
                                <m:e>
                                  <m:r>
                                    <a:rPr lang="en-US" sz="2000" i="1">
                                      <a:latin typeface="Cambria Math"/>
                                    </a:rPr>
                                    <m:t>.8</m:t>
                                  </m:r>
                                  <m:r>
                                    <a:rPr lang="en-US" sz="2000" b="0" i="1" smtClean="0">
                                      <a:latin typeface="Cambria Math" panose="02040503050406030204" pitchFamily="18" charset="0"/>
                                    </a:rPr>
                                    <m:t>217</m:t>
                                  </m:r>
                                </m:e>
                                <m:sup>
                                  <m:r>
                                    <a:rPr lang="en-US" sz="2000" i="1">
                                      <a:latin typeface="Cambria Math"/>
                                    </a:rPr>
                                    <m:t>2</m:t>
                                  </m:r>
                                </m:sup>
                              </m:sSup>
                            </m:e>
                          </m:rad>
                        </m:den>
                      </m:f>
                    </m:oMath>
                  </m:oMathPara>
                </a14:m>
                <a:endParaRPr lang="en-US" sz="2000" i="1" dirty="0">
                  <a:latin typeface="Cambria Math"/>
                </a:endParaRPr>
              </a:p>
              <a:p>
                <a:pPr/>
                <a14:m>
                  <m:oMathPara xmlns:m="http://schemas.openxmlformats.org/officeDocument/2006/math">
                    <m:oMathParaPr>
                      <m:jc m:val="centerGroup"/>
                    </m:oMathParaPr>
                    <m:oMath xmlns:m="http://schemas.openxmlformats.org/officeDocument/2006/math">
                      <m:r>
                        <a:rPr lang="en-US" sz="2000" i="1">
                          <a:latin typeface="Cambria Math"/>
                        </a:rPr>
                        <m:t>=</m:t>
                      </m:r>
                      <m:f>
                        <m:fPr>
                          <m:ctrlPr>
                            <a:rPr lang="en-US" sz="2000" i="1">
                              <a:latin typeface="Cambria Math" panose="02040503050406030204" pitchFamily="18" charset="0"/>
                            </a:rPr>
                          </m:ctrlPr>
                        </m:fPr>
                        <m:num>
                          <m:r>
                            <a:rPr lang="en-US" sz="2000" i="1">
                              <a:latin typeface="Cambria Math"/>
                            </a:rPr>
                            <m:t>.8</m:t>
                          </m:r>
                          <m:r>
                            <a:rPr lang="en-US" sz="2000" b="0" i="1" smtClean="0">
                              <a:latin typeface="Cambria Math" panose="02040503050406030204" pitchFamily="18" charset="0"/>
                            </a:rPr>
                            <m:t>217</m:t>
                          </m:r>
                          <m:rad>
                            <m:radPr>
                              <m:degHide m:val="on"/>
                              <m:ctrlPr>
                                <a:rPr lang="en-US" sz="2000" i="1">
                                  <a:latin typeface="Cambria Math" panose="02040503050406030204" pitchFamily="18" charset="0"/>
                                </a:rPr>
                              </m:ctrlPr>
                            </m:radPr>
                            <m:deg/>
                            <m:e>
                              <m:r>
                                <a:rPr lang="en-US" sz="2000" b="0" i="1" smtClean="0">
                                  <a:latin typeface="Cambria Math" panose="02040503050406030204" pitchFamily="18" charset="0"/>
                                </a:rPr>
                                <m:t>11</m:t>
                              </m:r>
                            </m:e>
                          </m:rad>
                        </m:num>
                        <m:den>
                          <m:rad>
                            <m:radPr>
                              <m:degHide m:val="on"/>
                              <m:ctrlPr>
                                <a:rPr lang="en-US" sz="2000" i="1">
                                  <a:latin typeface="Cambria Math" panose="02040503050406030204" pitchFamily="18" charset="0"/>
                                </a:rPr>
                              </m:ctrlPr>
                            </m:radPr>
                            <m:deg/>
                            <m:e>
                              <m:r>
                                <a:rPr lang="en-US" sz="2000" i="1">
                                  <a:latin typeface="Cambria Math"/>
                                </a:rPr>
                                <m:t>1−.</m:t>
                              </m:r>
                              <m:r>
                                <a:rPr lang="en-US" sz="2000" b="0" i="1" smtClean="0">
                                  <a:latin typeface="Cambria Math" panose="02040503050406030204" pitchFamily="18" charset="0"/>
                                </a:rPr>
                                <m:t>6752</m:t>
                              </m:r>
                            </m:e>
                          </m:rad>
                        </m:den>
                      </m:f>
                      <m:r>
                        <a:rPr lang="en-US" sz="2000" i="1">
                          <a:latin typeface="Cambria Math"/>
                        </a:rPr>
                        <m:t> </m:t>
                      </m:r>
                    </m:oMath>
                  </m:oMathPara>
                </a14:m>
                <a:endParaRPr lang="en-US" sz="2000" dirty="0"/>
              </a:p>
              <a:p>
                <a14:m>
                  <m:oMath xmlns:m="http://schemas.openxmlformats.org/officeDocument/2006/math">
                    <m:r>
                      <a:rPr lang="en-US" sz="2000" i="1">
                        <a:latin typeface="Cambria Math"/>
                      </a:rPr>
                      <m:t>=</m:t>
                    </m:r>
                  </m:oMath>
                </a14:m>
                <a:r>
                  <a:rPr lang="en-US" sz="2000" dirty="0"/>
                  <a:t> 4.7818</a:t>
                </a:r>
              </a:p>
            </p:txBody>
          </p:sp>
        </mc:Choice>
        <mc:Fallback xmlns="">
          <p:sp>
            <p:nvSpPr>
              <p:cNvPr id="21" name="TextBox 20">
                <a:extLst>
                  <a:ext uri="{FF2B5EF4-FFF2-40B4-BE49-F238E27FC236}">
                    <a16:creationId xmlns:a16="http://schemas.microsoft.com/office/drawing/2014/main" id="{5B04052F-AF4D-4737-9E7C-C4050BDF7B8F}"/>
                  </a:ext>
                </a:extLst>
              </p:cNvPr>
              <p:cNvSpPr txBox="1">
                <a:spLocks noRot="1" noChangeAspect="1" noMove="1" noResize="1" noEditPoints="1" noAdjustHandles="1" noChangeArrowheads="1" noChangeShapeType="1" noTextEdit="1"/>
              </p:cNvSpPr>
              <p:nvPr/>
            </p:nvSpPr>
            <p:spPr>
              <a:xfrm>
                <a:off x="591185" y="3896977"/>
                <a:ext cx="2479621" cy="1811137"/>
              </a:xfrm>
              <a:prstGeom prst="rect">
                <a:avLst/>
              </a:prstGeom>
              <a:blipFill>
                <a:blip r:embed="rId4"/>
                <a:stretch>
                  <a:fillRect b="-5387"/>
                </a:stretch>
              </a:blipFill>
            </p:spPr>
            <p:txBody>
              <a:bodyPr/>
              <a:lstStyle/>
              <a:p>
                <a:r>
                  <a:rPr lang="en-US">
                    <a:noFill/>
                  </a:rPr>
                  <a:t> </a:t>
                </a:r>
              </a:p>
            </p:txBody>
          </p:sp>
        </mc:Fallback>
      </mc:AlternateContent>
      <p:sp>
        <p:nvSpPr>
          <p:cNvPr id="22" name="TextBox 21">
            <a:extLst>
              <a:ext uri="{FF2B5EF4-FFF2-40B4-BE49-F238E27FC236}">
                <a16:creationId xmlns:a16="http://schemas.microsoft.com/office/drawing/2014/main" id="{4025F1A6-2D2E-4519-81E0-28C30DEF2C0B}"/>
              </a:ext>
            </a:extLst>
          </p:cNvPr>
          <p:cNvSpPr txBox="1"/>
          <p:nvPr/>
        </p:nvSpPr>
        <p:spPr>
          <a:xfrm>
            <a:off x="591185" y="5833581"/>
            <a:ext cx="2103318" cy="400110"/>
          </a:xfrm>
          <a:prstGeom prst="rect">
            <a:avLst/>
          </a:prstGeom>
          <a:noFill/>
        </p:spPr>
        <p:txBody>
          <a:bodyPr wrap="square" rtlCol="0">
            <a:noAutofit/>
          </a:bodyPr>
          <a:lstStyle/>
          <a:p>
            <a:r>
              <a:rPr lang="en-US" sz="2000" i="1" dirty="0"/>
              <a:t>p</a:t>
            </a:r>
            <a:r>
              <a:rPr lang="en-US" sz="2000" dirty="0"/>
              <a:t>-Value = .0006</a:t>
            </a:r>
          </a:p>
        </p:txBody>
      </p: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B8135507-C311-AD42-95F0-83906F012CC8}"/>
                  </a:ext>
                </a:extLst>
              </p:cNvPr>
              <p:cNvSpPr txBox="1"/>
              <p:nvPr/>
            </p:nvSpPr>
            <p:spPr>
              <a:xfrm>
                <a:off x="612155" y="1628050"/>
                <a:ext cx="1657505" cy="861774"/>
              </a:xfrm>
              <a:prstGeom prst="rect">
                <a:avLst/>
              </a:prstGeom>
              <a:noFill/>
            </p:spPr>
            <p:txBody>
              <a:bodyPr wrap="none" lIns="0" tIns="0" rIns="0" bIns="0" rtlCol="0">
                <a:no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𝐻</m:t>
                      </m:r>
                      <m:r>
                        <a:rPr lang="en-US" sz="2800" b="0" i="1" baseline="-25000" smtClean="0">
                          <a:latin typeface="Cambria Math" panose="02040503050406030204" pitchFamily="18" charset="0"/>
                        </a:rPr>
                        <m:t>0</m:t>
                      </m:r>
                      <m:r>
                        <a:rPr lang="en-US" sz="2800" b="0" i="1" smtClean="0">
                          <a:latin typeface="Cambria Math" panose="02040503050406030204" pitchFamily="18" charset="0"/>
                        </a:rPr>
                        <m:t>: </m:t>
                      </m:r>
                      <m:r>
                        <a:rPr lang="en-US" sz="2800" b="0" i="1" smtClean="0">
                          <a:latin typeface="Cambria Math" panose="02040503050406030204" pitchFamily="18" charset="0"/>
                          <a:ea typeface="Cambria Math" panose="02040503050406030204" pitchFamily="18" charset="0"/>
                        </a:rPr>
                        <m:t>𝜌</m:t>
                      </m:r>
                      <m:r>
                        <a:rPr lang="en-US" sz="2800" b="0" i="1" smtClean="0">
                          <a:latin typeface="Cambria Math" panose="02040503050406030204" pitchFamily="18" charset="0"/>
                          <a:ea typeface="Cambria Math" panose="02040503050406030204" pitchFamily="18" charset="0"/>
                        </a:rPr>
                        <m:t>=0</m:t>
                      </m:r>
                    </m:oMath>
                  </m:oMathPara>
                </a14:m>
                <a:endParaRPr lang="en-US" sz="2800"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𝐻</m:t>
                      </m:r>
                      <m:r>
                        <a:rPr lang="en-US" sz="2800" b="0" i="1" baseline="-25000" smtClean="0">
                          <a:latin typeface="Cambria Math" panose="02040503050406030204" pitchFamily="18" charset="0"/>
                        </a:rPr>
                        <m:t>𝑎</m:t>
                      </m:r>
                      <m:r>
                        <a:rPr lang="en-US" sz="2800" b="0" i="1" smtClean="0">
                          <a:latin typeface="Cambria Math" panose="02040503050406030204" pitchFamily="18" charset="0"/>
                        </a:rPr>
                        <m:t>: </m:t>
                      </m:r>
                      <m:r>
                        <a:rPr lang="en-US" sz="2800" b="0" i="1" smtClean="0">
                          <a:latin typeface="Cambria Math" panose="02040503050406030204" pitchFamily="18" charset="0"/>
                          <a:ea typeface="Cambria Math" panose="02040503050406030204" pitchFamily="18" charset="0"/>
                        </a:rPr>
                        <m:t>𝜌</m:t>
                      </m:r>
                      <m:r>
                        <a:rPr lang="en-US" sz="2800" b="0" i="1" smtClean="0">
                          <a:latin typeface="Cambria Math" panose="02040503050406030204" pitchFamily="18" charset="0"/>
                          <a:ea typeface="Cambria Math" panose="02040503050406030204" pitchFamily="18" charset="0"/>
                        </a:rPr>
                        <m:t>≠0</m:t>
                      </m:r>
                    </m:oMath>
                  </m:oMathPara>
                </a14:m>
                <a:endParaRPr lang="en-US" sz="2800" dirty="0"/>
              </a:p>
            </p:txBody>
          </p:sp>
        </mc:Choice>
        <mc:Fallback xmlns="">
          <p:sp>
            <p:nvSpPr>
              <p:cNvPr id="25" name="TextBox 24">
                <a:extLst>
                  <a:ext uri="{FF2B5EF4-FFF2-40B4-BE49-F238E27FC236}">
                    <a16:creationId xmlns:a16="http://schemas.microsoft.com/office/drawing/2014/main" id="{B8135507-C311-AD42-95F0-83906F012CC8}"/>
                  </a:ext>
                </a:extLst>
              </p:cNvPr>
              <p:cNvSpPr txBox="1">
                <a:spLocks noRot="1" noChangeAspect="1" noMove="1" noResize="1" noEditPoints="1" noAdjustHandles="1" noChangeArrowheads="1" noChangeShapeType="1" noTextEdit="1"/>
              </p:cNvSpPr>
              <p:nvPr/>
            </p:nvSpPr>
            <p:spPr>
              <a:xfrm>
                <a:off x="612155" y="1628050"/>
                <a:ext cx="1657505" cy="861774"/>
              </a:xfrm>
              <a:prstGeom prst="rect">
                <a:avLst/>
              </a:prstGeom>
              <a:blipFill>
                <a:blip r:embed="rId5"/>
                <a:stretch>
                  <a:fillRect b="-709"/>
                </a:stretch>
              </a:blipFill>
            </p:spPr>
            <p:txBody>
              <a:bodyPr/>
              <a:lstStyle/>
              <a:p>
                <a:r>
                  <a:rPr lang="en-US">
                    <a:noFill/>
                  </a:rPr>
                  <a:t> </a:t>
                </a:r>
              </a:p>
            </p:txBody>
          </p:sp>
        </mc:Fallback>
      </mc:AlternateContent>
      <p:sp>
        <p:nvSpPr>
          <p:cNvPr id="26" name="TextBox 25">
            <a:extLst>
              <a:ext uri="{FF2B5EF4-FFF2-40B4-BE49-F238E27FC236}">
                <a16:creationId xmlns:a16="http://schemas.microsoft.com/office/drawing/2014/main" id="{19ADD729-F161-6448-9318-43D74710420F}"/>
              </a:ext>
            </a:extLst>
          </p:cNvPr>
          <p:cNvSpPr txBox="1"/>
          <p:nvPr/>
        </p:nvSpPr>
        <p:spPr>
          <a:xfrm>
            <a:off x="591185" y="6248400"/>
            <a:ext cx="3931327" cy="400110"/>
          </a:xfrm>
          <a:prstGeom prst="rect">
            <a:avLst/>
          </a:prstGeom>
          <a:noFill/>
        </p:spPr>
        <p:txBody>
          <a:bodyPr wrap="square" rtlCol="0">
            <a:noAutofit/>
          </a:bodyPr>
          <a:lstStyle/>
          <a:p>
            <a:r>
              <a:rPr lang="en-US" sz="2000" dirty="0"/>
              <a:t>Reject H</a:t>
            </a:r>
            <a:r>
              <a:rPr lang="en-US" sz="2000" baseline="-25000" dirty="0"/>
              <a:t>0</a:t>
            </a:r>
            <a:r>
              <a:rPr lang="en-US" sz="2000" dirty="0"/>
              <a:t> (at level alpha = 0.05)</a:t>
            </a:r>
          </a:p>
        </p:txBody>
      </p:sp>
    </p:spTree>
    <p:extLst>
      <p:ext uri="{BB962C8B-B14F-4D97-AF65-F5344CB8AC3E}">
        <p14:creationId xmlns:p14="http://schemas.microsoft.com/office/powerpoint/2010/main" val="2743915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9" grpId="0"/>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01475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altLang="en-US" dirty="0"/>
              <a:t>Example</a:t>
            </a:r>
            <a:endParaRPr lang="en-US" dirty="0"/>
          </a:p>
        </p:txBody>
      </p:sp>
      <p:sp>
        <p:nvSpPr>
          <p:cNvPr id="5122" name="Rectangle 3"/>
          <p:cNvSpPr>
            <a:spLocks noGrp="1" noChangeArrowheads="1"/>
          </p:cNvSpPr>
          <p:nvPr>
            <p:ph type="subTitle" idx="1"/>
          </p:nvPr>
        </p:nvSpPr>
        <p:spPr/>
        <p:txBody>
          <a:bodyPr/>
          <a:lstStyle/>
          <a:p>
            <a:r>
              <a:rPr lang="en-US" altLang="en-US" dirty="0"/>
              <a:t>Study Hours “Least Squares” Line</a:t>
            </a:r>
          </a:p>
        </p:txBody>
      </p:sp>
    </p:spTree>
    <p:extLst>
      <p:ext uri="{BB962C8B-B14F-4D97-AF65-F5344CB8AC3E}">
        <p14:creationId xmlns:p14="http://schemas.microsoft.com/office/powerpoint/2010/main" val="4159147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US" altLang="en-US" dirty="0"/>
              <a:t>Grades vs. Study Hours</a:t>
            </a:r>
          </a:p>
        </p:txBody>
      </p:sp>
      <p:pic>
        <p:nvPicPr>
          <p:cNvPr id="7171"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44400" y="2730501"/>
            <a:ext cx="4175125" cy="19097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2"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4601" y="7204075"/>
            <a:ext cx="4189413" cy="2266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3"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31964" y="7080250"/>
            <a:ext cx="4162425" cy="2597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4" name="Picture 2"/>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2511540" y="1589086"/>
            <a:ext cx="7168920" cy="369128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7" name="Straight Connector 6"/>
          <p:cNvCxnSpPr/>
          <p:nvPr/>
        </p:nvCxnSpPr>
        <p:spPr>
          <a:xfrm flipV="1">
            <a:off x="3962400" y="3496604"/>
            <a:ext cx="5554889" cy="1045369"/>
          </a:xfrm>
          <a:prstGeom prst="line">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3962400" y="2309586"/>
            <a:ext cx="5465764" cy="1163071"/>
          </a:xfrm>
          <a:prstGeom prst="line">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7177" name="Picture 4"/>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609600" y="5507264"/>
            <a:ext cx="10972800" cy="50367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4" name="TextBox 23"/>
          <p:cNvSpPr txBox="1">
            <a:spLocks noChangeArrowheads="1"/>
          </p:cNvSpPr>
          <p:nvPr/>
        </p:nvSpPr>
        <p:spPr bwMode="auto">
          <a:xfrm>
            <a:off x="9429750" y="2057400"/>
            <a:ext cx="2476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dirty="0"/>
              <a:t>A</a:t>
            </a:r>
          </a:p>
        </p:txBody>
      </p:sp>
      <p:sp>
        <p:nvSpPr>
          <p:cNvPr id="37" name="TextBox 36"/>
          <p:cNvSpPr txBox="1">
            <a:spLocks noChangeArrowheads="1"/>
          </p:cNvSpPr>
          <p:nvPr/>
        </p:nvSpPr>
        <p:spPr bwMode="auto">
          <a:xfrm>
            <a:off x="9525000" y="3287714"/>
            <a:ext cx="2476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dirty="0"/>
              <a:t>B</a:t>
            </a:r>
          </a:p>
        </p:txBody>
      </p:sp>
    </p:spTree>
    <p:extLst>
      <p:ext uri="{BB962C8B-B14F-4D97-AF65-F5344CB8AC3E}">
        <p14:creationId xmlns:p14="http://schemas.microsoft.com/office/powerpoint/2010/main" val="4403733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xit" presetSubtype="0" fill="hold"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altLang="en-US" dirty="0"/>
              <a:t>How to Find the “Best” Line</a:t>
            </a:r>
          </a:p>
        </p:txBody>
      </p:sp>
      <p:sp>
        <p:nvSpPr>
          <p:cNvPr id="8195" name="TextBox 3"/>
          <p:cNvSpPr txBox="1">
            <a:spLocks noChangeArrowheads="1"/>
          </p:cNvSpPr>
          <p:nvPr/>
        </p:nvSpPr>
        <p:spPr bwMode="auto">
          <a:xfrm>
            <a:off x="1733194" y="1472625"/>
            <a:ext cx="78500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sz="3200" b="1" dirty="0">
                <a:latin typeface="+mn-lt"/>
              </a:rPr>
              <a:t>Residuals: res = observed </a:t>
            </a:r>
            <a:r>
              <a:rPr lang="en-US" altLang="en-US" sz="3200" b="1" dirty="0">
                <a:latin typeface="Arial" panose="020B0604020202020204" pitchFamily="34" charset="0"/>
                <a:cs typeface="Arial" panose="020B0604020202020204" pitchFamily="34" charset="0"/>
              </a:rPr>
              <a:t>−</a:t>
            </a:r>
            <a:r>
              <a:rPr lang="en-US" altLang="en-US" sz="3200" b="1" dirty="0">
                <a:latin typeface="+mn-lt"/>
              </a:rPr>
              <a:t> predicted</a:t>
            </a:r>
          </a:p>
        </p:txBody>
      </p:sp>
      <p:grpSp>
        <p:nvGrpSpPr>
          <p:cNvPr id="8196" name="Group 6"/>
          <p:cNvGrpSpPr>
            <a:grpSpLocks/>
          </p:cNvGrpSpPr>
          <p:nvPr/>
        </p:nvGrpSpPr>
        <p:grpSpPr bwMode="auto">
          <a:xfrm>
            <a:off x="3338870" y="2039142"/>
            <a:ext cx="4638675" cy="2819400"/>
            <a:chOff x="1447801" y="2362200"/>
            <a:chExt cx="4638040" cy="2819400"/>
          </a:xfrm>
        </p:grpSpPr>
        <p:pic>
          <p:nvPicPr>
            <p:cNvPr id="8207" name="Picture 4"/>
            <p:cNvPicPr>
              <a:picLocks noChangeAspect="1"/>
            </p:cNvPicPr>
            <p:nvPr/>
          </p:nvPicPr>
          <p:blipFill>
            <a:blip r:embed="rId2">
              <a:extLst>
                <a:ext uri="{28A0092B-C50C-407E-A947-70E740481C1C}">
                  <a14:useLocalDpi xmlns:a14="http://schemas.microsoft.com/office/drawing/2010/main" val="0"/>
                </a:ext>
              </a:extLst>
            </a:blip>
            <a:srcRect r="27576"/>
            <a:stretch>
              <a:fillRect/>
            </a:stretch>
          </p:blipFill>
          <p:spPr bwMode="auto">
            <a:xfrm>
              <a:off x="1447801" y="2362200"/>
              <a:ext cx="4638040" cy="28194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08" name="TextBox 5"/>
            <p:cNvSpPr txBox="1">
              <a:spLocks noChangeArrowheads="1"/>
            </p:cNvSpPr>
            <p:nvPr/>
          </p:nvSpPr>
          <p:spPr bwMode="auto">
            <a:xfrm>
              <a:off x="5623560" y="2895600"/>
              <a:ext cx="462281"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endParaRPr lang="en-US" altLang="en-US" sz="2400" dirty="0"/>
            </a:p>
          </p:txBody>
        </p:sp>
      </p:grpSp>
      <p:sp>
        <p:nvSpPr>
          <p:cNvPr id="9" name="Right Brace 8"/>
          <p:cNvSpPr/>
          <p:nvPr/>
        </p:nvSpPr>
        <p:spPr>
          <a:xfrm>
            <a:off x="4710469" y="3715542"/>
            <a:ext cx="152400" cy="457200"/>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10" name="TextBox 9"/>
          <p:cNvSpPr txBox="1">
            <a:spLocks noChangeArrowheads="1"/>
          </p:cNvSpPr>
          <p:nvPr/>
        </p:nvSpPr>
        <p:spPr bwMode="auto">
          <a:xfrm>
            <a:off x="4786669" y="3791743"/>
            <a:ext cx="99060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400" b="1" i="1" dirty="0">
                <a:latin typeface="+mn-lt"/>
              </a:rPr>
              <a:t>res</a:t>
            </a:r>
            <a:r>
              <a:rPr lang="en-US" altLang="en-US" sz="1400" b="1" i="1" baseline="-25000" dirty="0">
                <a:latin typeface="+mn-lt"/>
              </a:rPr>
              <a:t>1 </a:t>
            </a:r>
            <a:r>
              <a:rPr lang="en-US" altLang="en-US" sz="1400" b="1" i="1" dirty="0">
                <a:latin typeface="+mn-lt"/>
              </a:rPr>
              <a:t>= -3</a:t>
            </a:r>
            <a:endParaRPr lang="en-US" altLang="en-US" sz="2000" b="1" i="1" baseline="-25000" dirty="0">
              <a:latin typeface="+mn-lt"/>
            </a:endParaRPr>
          </a:p>
        </p:txBody>
      </p:sp>
      <p:sp>
        <p:nvSpPr>
          <p:cNvPr id="11" name="Right Brace 10"/>
          <p:cNvSpPr/>
          <p:nvPr/>
        </p:nvSpPr>
        <p:spPr>
          <a:xfrm>
            <a:off x="5208944" y="3234530"/>
            <a:ext cx="152400" cy="228600"/>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12" name="TextBox 11"/>
          <p:cNvSpPr txBox="1">
            <a:spLocks noChangeArrowheads="1"/>
          </p:cNvSpPr>
          <p:nvPr/>
        </p:nvSpPr>
        <p:spPr bwMode="auto">
          <a:xfrm>
            <a:off x="4481869" y="3234531"/>
            <a:ext cx="83820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400" b="1" i="1" dirty="0">
                <a:latin typeface="+mn-lt"/>
              </a:rPr>
              <a:t>res</a:t>
            </a:r>
            <a:r>
              <a:rPr lang="en-US" altLang="en-US" sz="1400" b="1" i="1" baseline="-25000" dirty="0">
                <a:latin typeface="+mn-lt"/>
              </a:rPr>
              <a:t>2</a:t>
            </a:r>
            <a:r>
              <a:rPr lang="en-US" altLang="en-US" sz="1400" b="1" i="1" dirty="0">
                <a:latin typeface="+mn-lt"/>
              </a:rPr>
              <a:t> = 1</a:t>
            </a:r>
            <a:endParaRPr lang="en-US" altLang="en-US" sz="2000" b="1" i="1" baseline="-25000" dirty="0">
              <a:latin typeface="+mn-lt"/>
            </a:endParaRPr>
          </a:p>
        </p:txBody>
      </p:sp>
      <p:sp>
        <p:nvSpPr>
          <p:cNvPr id="13" name="Right Brace 12"/>
          <p:cNvSpPr/>
          <p:nvPr/>
        </p:nvSpPr>
        <p:spPr>
          <a:xfrm>
            <a:off x="6234469" y="3158330"/>
            <a:ext cx="152400" cy="457200"/>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14" name="TextBox 13"/>
          <p:cNvSpPr txBox="1">
            <a:spLocks noChangeArrowheads="1"/>
          </p:cNvSpPr>
          <p:nvPr/>
        </p:nvSpPr>
        <p:spPr bwMode="auto">
          <a:xfrm>
            <a:off x="6310669" y="3234531"/>
            <a:ext cx="99060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400" b="1" i="1" dirty="0">
                <a:latin typeface="+mn-lt"/>
              </a:rPr>
              <a:t>res</a:t>
            </a:r>
            <a:r>
              <a:rPr lang="en-US" altLang="en-US" sz="1400" b="1" i="1" baseline="-25000" dirty="0">
                <a:latin typeface="+mn-lt"/>
              </a:rPr>
              <a:t>3</a:t>
            </a:r>
            <a:r>
              <a:rPr lang="en-US" altLang="en-US" sz="1400" b="1" i="1" dirty="0">
                <a:latin typeface="+mn-lt"/>
              </a:rPr>
              <a:t> = -2</a:t>
            </a:r>
            <a:endParaRPr lang="en-US" altLang="en-US" sz="2000" b="1" i="1" baseline="-25000" dirty="0">
              <a:latin typeface="+mn-lt"/>
            </a:endParaRPr>
          </a:p>
        </p:txBody>
      </p:sp>
      <p:sp>
        <p:nvSpPr>
          <p:cNvPr id="15" name="TextBox 14"/>
          <p:cNvSpPr txBox="1">
            <a:spLocks noChangeArrowheads="1"/>
          </p:cNvSpPr>
          <p:nvPr/>
        </p:nvSpPr>
        <p:spPr bwMode="auto">
          <a:xfrm>
            <a:off x="6720244" y="2296318"/>
            <a:ext cx="99060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400" b="1" i="1" dirty="0">
                <a:latin typeface="+mn-lt"/>
              </a:rPr>
              <a:t>res</a:t>
            </a:r>
            <a:r>
              <a:rPr lang="en-US" altLang="en-US" sz="1400" b="1" i="1" baseline="-25000" dirty="0">
                <a:latin typeface="+mn-lt"/>
              </a:rPr>
              <a:t>4</a:t>
            </a:r>
            <a:r>
              <a:rPr lang="en-US" altLang="en-US" sz="1400" b="1" i="1" dirty="0">
                <a:latin typeface="+mn-lt"/>
              </a:rPr>
              <a:t> = 4</a:t>
            </a:r>
            <a:endParaRPr lang="en-US" altLang="en-US" sz="2000" b="1" i="1" baseline="-25000" dirty="0">
              <a:latin typeface="+mn-lt"/>
            </a:endParaRPr>
          </a:p>
        </p:txBody>
      </p:sp>
      <p:sp>
        <p:nvSpPr>
          <p:cNvPr id="8204" name="TextBox 15"/>
          <p:cNvSpPr txBox="1">
            <a:spLocks noChangeArrowheads="1"/>
          </p:cNvSpPr>
          <p:nvPr/>
        </p:nvSpPr>
        <p:spPr bwMode="auto">
          <a:xfrm>
            <a:off x="2000607" y="4916487"/>
            <a:ext cx="805779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2000" dirty="0">
                <a:latin typeface="+mn-lt"/>
              </a:rPr>
              <a:t>Notice if we simply add the residuals we will get zero!</a:t>
            </a:r>
          </a:p>
          <a:p>
            <a:r>
              <a:rPr lang="en-US" altLang="en-US" sz="2000" dirty="0">
                <a:latin typeface="+mn-lt"/>
              </a:rPr>
              <a:t>This is why we will square each residual and then sum them together.</a:t>
            </a:r>
          </a:p>
        </p:txBody>
      </p:sp>
      <p:sp>
        <p:nvSpPr>
          <p:cNvPr id="8205" name="TextBox 16"/>
          <p:cNvSpPr txBox="1">
            <a:spLocks noChangeArrowheads="1"/>
          </p:cNvSpPr>
          <p:nvPr/>
        </p:nvSpPr>
        <p:spPr bwMode="auto">
          <a:xfrm>
            <a:off x="2690216" y="5651500"/>
            <a:ext cx="517779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2000" dirty="0">
                <a:latin typeface="+mn-lt"/>
              </a:rPr>
              <a:t>Sum of squared residuals = SSR =</a:t>
            </a:r>
          </a:p>
        </p:txBody>
      </p:sp>
      <p:sp>
        <p:nvSpPr>
          <p:cNvPr id="18" name="TextBox 17"/>
          <p:cNvSpPr txBox="1">
            <a:spLocks noRot="1" noChangeAspect="1" noMove="1" noResize="1" noEditPoints="1" noAdjustHandles="1" noChangeArrowheads="1" noChangeShapeType="1" noTextEdit="1"/>
          </p:cNvSpPr>
          <p:nvPr/>
        </p:nvSpPr>
        <p:spPr>
          <a:xfrm>
            <a:off x="2000608" y="6177328"/>
            <a:ext cx="7764781" cy="375872"/>
          </a:xfrm>
          <a:prstGeom prst="rect">
            <a:avLst/>
          </a:prstGeom>
          <a:blipFill rotWithShape="1">
            <a:blip r:embed="rId3"/>
            <a:stretch>
              <a:fillRect t="-114516" b="-182258"/>
            </a:stretch>
          </a:blipFill>
        </p:spPr>
        <p:txBody>
          <a:bodyPr/>
          <a:lstStyle/>
          <a:p>
            <a:r>
              <a:rPr lang="en-US" dirty="0">
                <a:noFill/>
              </a:rPr>
              <a:t> </a:t>
            </a:r>
          </a:p>
        </p:txBody>
      </p:sp>
    </p:spTree>
    <p:extLst>
      <p:ext uri="{BB962C8B-B14F-4D97-AF65-F5344CB8AC3E}">
        <p14:creationId xmlns:p14="http://schemas.microsoft.com/office/powerpoint/2010/main" val="1447620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8204"/>
                                        </p:tgtEl>
                                        <p:attrNameLst>
                                          <p:attrName>style.visibility</p:attrName>
                                        </p:attrNameLst>
                                      </p:cBhvr>
                                      <p:to>
                                        <p:strVal val="visible"/>
                                      </p:to>
                                    </p:set>
                                    <p:animEffect transition="in" filter="fade">
                                      <p:cBhvr>
                                        <p:cTn id="36" dur="500"/>
                                        <p:tgtEl>
                                          <p:spTgt spid="820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8205"/>
                                        </p:tgtEl>
                                        <p:attrNameLst>
                                          <p:attrName>style.visibility</p:attrName>
                                        </p:attrNameLst>
                                      </p:cBhvr>
                                      <p:to>
                                        <p:strVal val="visible"/>
                                      </p:to>
                                    </p:set>
                                    <p:animEffect transition="in" filter="fade">
                                      <p:cBhvr>
                                        <p:cTn id="41" dur="500"/>
                                        <p:tgtEl>
                                          <p:spTgt spid="8205"/>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animBg="1"/>
      <p:bldP spid="12" grpId="0"/>
      <p:bldP spid="13" grpId="0" animBg="1"/>
      <p:bldP spid="14" grpId="0"/>
      <p:bldP spid="15" grpId="0"/>
      <p:bldP spid="8204" grpId="0"/>
      <p:bldP spid="8205" grpId="0"/>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a:xfrm>
            <a:off x="609600" y="228600"/>
            <a:ext cx="10972800" cy="1143000"/>
          </a:xfrm>
        </p:spPr>
        <p:txBody>
          <a:bodyPr/>
          <a:lstStyle/>
          <a:p>
            <a:r>
              <a:rPr lang="en-US" altLang="en-US" dirty="0"/>
              <a:t>Grades vs. Study Hours</a:t>
            </a:r>
          </a:p>
        </p:txBody>
      </p:sp>
      <p:pic>
        <p:nvPicPr>
          <p:cNvPr id="9219"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44400" y="2730501"/>
            <a:ext cx="4175125" cy="19097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2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601" y="7204075"/>
            <a:ext cx="4189413" cy="2266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21"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1964" y="7080250"/>
            <a:ext cx="4162425" cy="2597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27" name="Picture 4"/>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09600" y="6125730"/>
            <a:ext cx="10972800" cy="50367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75496" y="1583098"/>
            <a:ext cx="8351838" cy="4300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64" name="Straight Connector 63"/>
          <p:cNvCxnSpPr/>
          <p:nvPr/>
        </p:nvCxnSpPr>
        <p:spPr>
          <a:xfrm flipV="1">
            <a:off x="3267074" y="3733367"/>
            <a:ext cx="6000750" cy="1295400"/>
          </a:xfrm>
          <a:prstGeom prst="line">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V="1">
            <a:off x="3267075" y="2552267"/>
            <a:ext cx="5846763" cy="1246188"/>
          </a:xfrm>
          <a:prstGeom prst="line">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6" name="Right Brace 65"/>
          <p:cNvSpPr/>
          <p:nvPr/>
        </p:nvSpPr>
        <p:spPr>
          <a:xfrm>
            <a:off x="8220074" y="2958668"/>
            <a:ext cx="152400" cy="981075"/>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67" name="TextBox 66"/>
          <p:cNvSpPr txBox="1">
            <a:spLocks noChangeArrowheads="1"/>
          </p:cNvSpPr>
          <p:nvPr/>
        </p:nvSpPr>
        <p:spPr bwMode="auto">
          <a:xfrm>
            <a:off x="8448674" y="3311093"/>
            <a:ext cx="990600" cy="276225"/>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13 </a:t>
            </a:r>
            <a:r>
              <a:rPr lang="en-US" altLang="en-US" sz="1200" b="1" i="1" dirty="0">
                <a:solidFill>
                  <a:srgbClr val="00B050"/>
                </a:solidFill>
              </a:rPr>
              <a:t>= 30</a:t>
            </a:r>
            <a:endParaRPr lang="en-US" altLang="en-US" b="1" i="1" baseline="-25000" dirty="0">
              <a:solidFill>
                <a:srgbClr val="00B050"/>
              </a:solidFill>
            </a:endParaRPr>
          </a:p>
        </p:txBody>
      </p:sp>
      <p:sp>
        <p:nvSpPr>
          <p:cNvPr id="68" name="Right Brace 67"/>
          <p:cNvSpPr/>
          <p:nvPr/>
        </p:nvSpPr>
        <p:spPr>
          <a:xfrm>
            <a:off x="5719762" y="3866717"/>
            <a:ext cx="138112" cy="628650"/>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69" name="TextBox 68"/>
          <p:cNvSpPr txBox="1">
            <a:spLocks noChangeArrowheads="1"/>
          </p:cNvSpPr>
          <p:nvPr/>
        </p:nvSpPr>
        <p:spPr bwMode="auto">
          <a:xfrm>
            <a:off x="6024562" y="3966731"/>
            <a:ext cx="900112" cy="276225"/>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7 </a:t>
            </a:r>
            <a:r>
              <a:rPr lang="en-US" altLang="en-US" sz="1200" b="1" i="1" dirty="0">
                <a:solidFill>
                  <a:srgbClr val="00B050"/>
                </a:solidFill>
              </a:rPr>
              <a:t>= 20</a:t>
            </a:r>
            <a:endParaRPr lang="en-US" altLang="en-US" b="1" i="1" baseline="-25000" dirty="0">
              <a:solidFill>
                <a:srgbClr val="00B050"/>
              </a:solidFill>
            </a:endParaRPr>
          </a:p>
        </p:txBody>
      </p:sp>
      <p:sp>
        <p:nvSpPr>
          <p:cNvPr id="70" name="Right Brace 69"/>
          <p:cNvSpPr/>
          <p:nvPr/>
        </p:nvSpPr>
        <p:spPr>
          <a:xfrm>
            <a:off x="4181475" y="3174568"/>
            <a:ext cx="138113" cy="1655763"/>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71" name="TextBox 70"/>
          <p:cNvSpPr txBox="1">
            <a:spLocks noChangeArrowheads="1"/>
          </p:cNvSpPr>
          <p:nvPr/>
        </p:nvSpPr>
        <p:spPr bwMode="auto">
          <a:xfrm>
            <a:off x="4487863" y="4301693"/>
            <a:ext cx="898525" cy="277813"/>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5 </a:t>
            </a:r>
            <a:r>
              <a:rPr lang="en-US" altLang="en-US" sz="1200" b="1" i="1" dirty="0">
                <a:solidFill>
                  <a:srgbClr val="00B050"/>
                </a:solidFill>
              </a:rPr>
              <a:t>= 60</a:t>
            </a:r>
            <a:endParaRPr lang="en-US" altLang="en-US" b="1" i="1" baseline="-25000" dirty="0">
              <a:solidFill>
                <a:srgbClr val="00B050"/>
              </a:solidFill>
            </a:endParaRPr>
          </a:p>
        </p:txBody>
      </p:sp>
      <p:sp>
        <p:nvSpPr>
          <p:cNvPr id="72" name="Right Brace 71"/>
          <p:cNvSpPr/>
          <p:nvPr/>
        </p:nvSpPr>
        <p:spPr>
          <a:xfrm>
            <a:off x="4959349" y="3234892"/>
            <a:ext cx="69850" cy="236538"/>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73" name="TextBox 72"/>
          <p:cNvSpPr txBox="1">
            <a:spLocks noChangeArrowheads="1"/>
          </p:cNvSpPr>
          <p:nvPr/>
        </p:nvSpPr>
        <p:spPr bwMode="auto">
          <a:xfrm>
            <a:off x="4927599" y="2860243"/>
            <a:ext cx="552450" cy="4619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6 </a:t>
            </a:r>
            <a:r>
              <a:rPr lang="en-US" altLang="en-US" sz="1200" b="1" i="1" dirty="0">
                <a:solidFill>
                  <a:srgbClr val="FF0000"/>
                </a:solidFill>
              </a:rPr>
              <a:t>= 4</a:t>
            </a:r>
            <a:endParaRPr lang="en-US" altLang="en-US" b="1" i="1" baseline="-25000" dirty="0">
              <a:solidFill>
                <a:srgbClr val="FF0000"/>
              </a:solidFill>
            </a:endParaRPr>
          </a:p>
        </p:txBody>
      </p:sp>
      <p:sp>
        <p:nvSpPr>
          <p:cNvPr id="74" name="Right Brace 73"/>
          <p:cNvSpPr/>
          <p:nvPr/>
        </p:nvSpPr>
        <p:spPr>
          <a:xfrm>
            <a:off x="7337424" y="2664981"/>
            <a:ext cx="69850" cy="236537"/>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75" name="TextBox 74"/>
          <p:cNvSpPr txBox="1">
            <a:spLocks noChangeArrowheads="1"/>
          </p:cNvSpPr>
          <p:nvPr/>
        </p:nvSpPr>
        <p:spPr bwMode="auto">
          <a:xfrm>
            <a:off x="7305675" y="2290330"/>
            <a:ext cx="550863" cy="461962"/>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10 </a:t>
            </a:r>
            <a:r>
              <a:rPr lang="en-US" altLang="en-US" sz="1200" b="1" i="1" dirty="0">
                <a:solidFill>
                  <a:srgbClr val="FF0000"/>
                </a:solidFill>
              </a:rPr>
              <a:t>= 5</a:t>
            </a:r>
            <a:endParaRPr lang="en-US" altLang="en-US" b="1" i="1" baseline="-25000" dirty="0">
              <a:solidFill>
                <a:srgbClr val="FF0000"/>
              </a:solidFill>
            </a:endParaRPr>
          </a:p>
        </p:txBody>
      </p:sp>
      <p:sp>
        <p:nvSpPr>
          <p:cNvPr id="76" name="Right Brace 75"/>
          <p:cNvSpPr/>
          <p:nvPr/>
        </p:nvSpPr>
        <p:spPr>
          <a:xfrm>
            <a:off x="3298824" y="3811156"/>
            <a:ext cx="69850" cy="369887"/>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77" name="TextBox 76"/>
          <p:cNvSpPr txBox="1">
            <a:spLocks noChangeArrowheads="1"/>
          </p:cNvSpPr>
          <p:nvPr/>
        </p:nvSpPr>
        <p:spPr bwMode="auto">
          <a:xfrm>
            <a:off x="3498849" y="3939743"/>
            <a:ext cx="552450" cy="4619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2</a:t>
            </a:r>
            <a:r>
              <a:rPr lang="en-US" altLang="en-US" sz="1200" b="1" i="1" dirty="0">
                <a:solidFill>
                  <a:srgbClr val="FF0000"/>
                </a:solidFill>
              </a:rPr>
              <a:t>= -11</a:t>
            </a:r>
            <a:endParaRPr lang="en-US" altLang="en-US" b="1" i="1" baseline="-25000" dirty="0">
              <a:solidFill>
                <a:srgbClr val="FF0000"/>
              </a:solidFill>
            </a:endParaRPr>
          </a:p>
        </p:txBody>
      </p:sp>
      <p:sp>
        <p:nvSpPr>
          <p:cNvPr id="78" name="Right Brace 77"/>
          <p:cNvSpPr/>
          <p:nvPr/>
        </p:nvSpPr>
        <p:spPr>
          <a:xfrm>
            <a:off x="8905874" y="2514168"/>
            <a:ext cx="69850" cy="119063"/>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79" name="Right Brace 78"/>
          <p:cNvSpPr/>
          <p:nvPr/>
        </p:nvSpPr>
        <p:spPr>
          <a:xfrm>
            <a:off x="8150224" y="2514167"/>
            <a:ext cx="69850" cy="236538"/>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80" name="Right Brace 79"/>
          <p:cNvSpPr/>
          <p:nvPr/>
        </p:nvSpPr>
        <p:spPr>
          <a:xfrm>
            <a:off x="8150224" y="2776105"/>
            <a:ext cx="69850" cy="195262"/>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81" name="Right Brace 80"/>
          <p:cNvSpPr/>
          <p:nvPr/>
        </p:nvSpPr>
        <p:spPr>
          <a:xfrm>
            <a:off x="5732462" y="2872942"/>
            <a:ext cx="55562" cy="36195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82" name="Right Brace 81"/>
          <p:cNvSpPr/>
          <p:nvPr/>
        </p:nvSpPr>
        <p:spPr>
          <a:xfrm>
            <a:off x="5691188" y="3234893"/>
            <a:ext cx="46037" cy="631825"/>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83" name="Right Brace 82"/>
          <p:cNvSpPr/>
          <p:nvPr/>
        </p:nvSpPr>
        <p:spPr>
          <a:xfrm>
            <a:off x="4135438" y="3174567"/>
            <a:ext cx="46037" cy="41275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84" name="Right Brace 83"/>
          <p:cNvSpPr/>
          <p:nvPr/>
        </p:nvSpPr>
        <p:spPr>
          <a:xfrm>
            <a:off x="4105274" y="3603193"/>
            <a:ext cx="46038" cy="282575"/>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85" name="Right Brace 84"/>
          <p:cNvSpPr/>
          <p:nvPr/>
        </p:nvSpPr>
        <p:spPr>
          <a:xfrm>
            <a:off x="3344863" y="3550805"/>
            <a:ext cx="46037" cy="24765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solidFill>
                <a:srgbClr val="FF0000"/>
              </a:solidFill>
            </a:endParaRPr>
          </a:p>
        </p:txBody>
      </p:sp>
      <p:sp>
        <p:nvSpPr>
          <p:cNvPr id="86" name="Right Brace 85"/>
          <p:cNvSpPr/>
          <p:nvPr/>
        </p:nvSpPr>
        <p:spPr>
          <a:xfrm>
            <a:off x="5783262" y="2903105"/>
            <a:ext cx="227012" cy="1498600"/>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87" name="Right Brace 86"/>
          <p:cNvSpPr/>
          <p:nvPr/>
        </p:nvSpPr>
        <p:spPr>
          <a:xfrm>
            <a:off x="7294562" y="2644343"/>
            <a:ext cx="227012" cy="1497013"/>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88" name="Right Brace 87"/>
          <p:cNvSpPr/>
          <p:nvPr/>
        </p:nvSpPr>
        <p:spPr>
          <a:xfrm>
            <a:off x="8907462" y="2523693"/>
            <a:ext cx="227012" cy="1287463"/>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89" name="Right Brace 88"/>
          <p:cNvSpPr/>
          <p:nvPr/>
        </p:nvSpPr>
        <p:spPr>
          <a:xfrm>
            <a:off x="8105774" y="2514168"/>
            <a:ext cx="190500" cy="1400175"/>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90" name="Right Brace 89"/>
          <p:cNvSpPr/>
          <p:nvPr/>
        </p:nvSpPr>
        <p:spPr>
          <a:xfrm>
            <a:off x="4941887" y="3255531"/>
            <a:ext cx="190500" cy="1400175"/>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91" name="Right Brace 90"/>
          <p:cNvSpPr/>
          <p:nvPr/>
        </p:nvSpPr>
        <p:spPr>
          <a:xfrm>
            <a:off x="3346449" y="3585731"/>
            <a:ext cx="190500" cy="1400175"/>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92" name="Right Brace 91"/>
          <p:cNvSpPr/>
          <p:nvPr/>
        </p:nvSpPr>
        <p:spPr>
          <a:xfrm>
            <a:off x="3267074" y="4190567"/>
            <a:ext cx="190500" cy="795338"/>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93" name="TextBox 92"/>
          <p:cNvSpPr txBox="1">
            <a:spLocks noChangeArrowheads="1"/>
          </p:cNvSpPr>
          <p:nvPr/>
        </p:nvSpPr>
        <p:spPr bwMode="auto">
          <a:xfrm>
            <a:off x="6176962" y="4266768"/>
            <a:ext cx="3719512"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sz="1600" dirty="0"/>
              <a:t>The squared and summed green residuals will be greater than the squared and summed red residuals. </a:t>
            </a:r>
          </a:p>
        </p:txBody>
      </p:sp>
      <p:sp>
        <p:nvSpPr>
          <p:cNvPr id="94" name="Right Brace 93"/>
          <p:cNvSpPr/>
          <p:nvPr/>
        </p:nvSpPr>
        <p:spPr>
          <a:xfrm>
            <a:off x="4029074" y="3885768"/>
            <a:ext cx="190500" cy="944563"/>
          </a:xfrm>
          <a:prstGeom prst="rightBrace">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p>
        </p:txBody>
      </p:sp>
      <p:sp>
        <p:nvSpPr>
          <p:cNvPr id="95" name="TextBox 94"/>
          <p:cNvSpPr txBox="1">
            <a:spLocks noChangeArrowheads="1"/>
          </p:cNvSpPr>
          <p:nvPr/>
        </p:nvSpPr>
        <p:spPr bwMode="auto">
          <a:xfrm>
            <a:off x="2535237" y="4661296"/>
            <a:ext cx="898525" cy="277813"/>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2 </a:t>
            </a:r>
            <a:r>
              <a:rPr lang="en-US" altLang="en-US" sz="1200" b="1" i="1" dirty="0">
                <a:solidFill>
                  <a:srgbClr val="00B050"/>
                </a:solidFill>
              </a:rPr>
              <a:t>= 30</a:t>
            </a:r>
            <a:endParaRPr lang="en-US" altLang="en-US" b="1" i="1" baseline="-25000" dirty="0">
              <a:solidFill>
                <a:srgbClr val="00B050"/>
              </a:solidFill>
            </a:endParaRPr>
          </a:p>
        </p:txBody>
      </p:sp>
      <p:sp>
        <p:nvSpPr>
          <p:cNvPr id="96" name="TextBox 95"/>
          <p:cNvSpPr txBox="1">
            <a:spLocks noChangeArrowheads="1"/>
          </p:cNvSpPr>
          <p:nvPr/>
        </p:nvSpPr>
        <p:spPr bwMode="auto">
          <a:xfrm>
            <a:off x="2438400" y="4170724"/>
            <a:ext cx="898525" cy="277813"/>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1 </a:t>
            </a:r>
            <a:r>
              <a:rPr lang="en-US" altLang="en-US" sz="1200" b="1" i="1" dirty="0">
                <a:solidFill>
                  <a:srgbClr val="00B050"/>
                </a:solidFill>
              </a:rPr>
              <a:t>= 50</a:t>
            </a:r>
            <a:endParaRPr lang="en-US" altLang="en-US" b="1" i="1" baseline="-25000" dirty="0">
              <a:solidFill>
                <a:srgbClr val="00B050"/>
              </a:solidFill>
            </a:endParaRPr>
          </a:p>
        </p:txBody>
      </p:sp>
      <p:sp>
        <p:nvSpPr>
          <p:cNvPr id="97" name="TextBox 96"/>
          <p:cNvSpPr txBox="1">
            <a:spLocks noChangeArrowheads="1"/>
          </p:cNvSpPr>
          <p:nvPr/>
        </p:nvSpPr>
        <p:spPr bwMode="auto">
          <a:xfrm>
            <a:off x="6497638" y="3183299"/>
            <a:ext cx="898525" cy="277813"/>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8 </a:t>
            </a:r>
            <a:r>
              <a:rPr lang="en-US" altLang="en-US" sz="1200" b="1" i="1" dirty="0">
                <a:solidFill>
                  <a:srgbClr val="00B050"/>
                </a:solidFill>
              </a:rPr>
              <a:t>= 55</a:t>
            </a:r>
            <a:endParaRPr lang="en-US" altLang="en-US" b="1" i="1" baseline="-25000" dirty="0">
              <a:solidFill>
                <a:srgbClr val="00B050"/>
              </a:solidFill>
            </a:endParaRPr>
          </a:p>
        </p:txBody>
      </p:sp>
      <p:sp>
        <p:nvSpPr>
          <p:cNvPr id="98" name="TextBox 97"/>
          <p:cNvSpPr txBox="1">
            <a:spLocks noChangeArrowheads="1"/>
          </p:cNvSpPr>
          <p:nvPr/>
        </p:nvSpPr>
        <p:spPr bwMode="auto">
          <a:xfrm>
            <a:off x="7377837" y="3161868"/>
            <a:ext cx="898525" cy="277813"/>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9 </a:t>
            </a:r>
            <a:r>
              <a:rPr lang="en-US" altLang="en-US" sz="1200" b="1" i="1" dirty="0">
                <a:solidFill>
                  <a:srgbClr val="00B050"/>
                </a:solidFill>
              </a:rPr>
              <a:t>= 35</a:t>
            </a:r>
            <a:endParaRPr lang="en-US" altLang="en-US" b="1" i="1" baseline="-25000" dirty="0">
              <a:solidFill>
                <a:srgbClr val="00B050"/>
              </a:solidFill>
            </a:endParaRPr>
          </a:p>
        </p:txBody>
      </p:sp>
      <p:sp>
        <p:nvSpPr>
          <p:cNvPr id="99" name="TextBox 98"/>
          <p:cNvSpPr txBox="1">
            <a:spLocks noChangeArrowheads="1"/>
          </p:cNvSpPr>
          <p:nvPr/>
        </p:nvSpPr>
        <p:spPr bwMode="auto">
          <a:xfrm>
            <a:off x="9082088" y="2664981"/>
            <a:ext cx="898525" cy="277813"/>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10 </a:t>
            </a:r>
            <a:r>
              <a:rPr lang="en-US" altLang="en-US" sz="1200" b="1" i="1" dirty="0">
                <a:solidFill>
                  <a:srgbClr val="00B050"/>
                </a:solidFill>
              </a:rPr>
              <a:t>= 40</a:t>
            </a:r>
            <a:endParaRPr lang="en-US" altLang="en-US" b="1" i="1" baseline="-25000" dirty="0">
              <a:solidFill>
                <a:srgbClr val="00B050"/>
              </a:solidFill>
            </a:endParaRPr>
          </a:p>
        </p:txBody>
      </p:sp>
      <p:sp>
        <p:nvSpPr>
          <p:cNvPr id="100" name="TextBox 99"/>
          <p:cNvSpPr txBox="1">
            <a:spLocks noChangeArrowheads="1"/>
          </p:cNvSpPr>
          <p:nvPr/>
        </p:nvSpPr>
        <p:spPr bwMode="auto">
          <a:xfrm>
            <a:off x="3541160" y="2891199"/>
            <a:ext cx="552450" cy="4619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3 </a:t>
            </a:r>
            <a:r>
              <a:rPr lang="en-US" altLang="en-US" sz="1200" b="1" i="1" dirty="0">
                <a:solidFill>
                  <a:srgbClr val="FF0000"/>
                </a:solidFill>
              </a:rPr>
              <a:t>= 9</a:t>
            </a:r>
            <a:endParaRPr lang="en-US" altLang="en-US" b="1" i="1" baseline="-25000" dirty="0">
              <a:solidFill>
                <a:srgbClr val="FF0000"/>
              </a:solidFill>
            </a:endParaRPr>
          </a:p>
        </p:txBody>
      </p:sp>
      <p:sp>
        <p:nvSpPr>
          <p:cNvPr id="101" name="TextBox 100"/>
          <p:cNvSpPr txBox="1">
            <a:spLocks noChangeArrowheads="1"/>
          </p:cNvSpPr>
          <p:nvPr/>
        </p:nvSpPr>
        <p:spPr bwMode="auto">
          <a:xfrm>
            <a:off x="5214937" y="3389812"/>
            <a:ext cx="552450" cy="4619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7 </a:t>
            </a:r>
            <a:r>
              <a:rPr lang="en-US" altLang="en-US" sz="1200" b="1" i="1" dirty="0">
                <a:solidFill>
                  <a:srgbClr val="FF0000"/>
                </a:solidFill>
              </a:rPr>
              <a:t>= -12</a:t>
            </a:r>
            <a:endParaRPr lang="en-US" altLang="en-US" b="1" i="1" baseline="-25000" dirty="0">
              <a:solidFill>
                <a:srgbClr val="FF0000"/>
              </a:solidFill>
            </a:endParaRPr>
          </a:p>
        </p:txBody>
      </p:sp>
      <p:sp>
        <p:nvSpPr>
          <p:cNvPr id="102" name="TextBox 101"/>
          <p:cNvSpPr txBox="1">
            <a:spLocks noChangeArrowheads="1"/>
          </p:cNvSpPr>
          <p:nvPr/>
        </p:nvSpPr>
        <p:spPr bwMode="auto">
          <a:xfrm>
            <a:off x="2650089" y="3408102"/>
            <a:ext cx="552450" cy="4619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1 </a:t>
            </a:r>
            <a:r>
              <a:rPr lang="en-US" altLang="en-US" sz="1200" b="1" i="1" dirty="0">
                <a:solidFill>
                  <a:srgbClr val="FF0000"/>
                </a:solidFill>
              </a:rPr>
              <a:t>= 4</a:t>
            </a:r>
            <a:endParaRPr lang="en-US" altLang="en-US" b="1" i="1" baseline="-25000" dirty="0">
              <a:solidFill>
                <a:srgbClr val="FF0000"/>
              </a:solidFill>
            </a:endParaRPr>
          </a:p>
        </p:txBody>
      </p:sp>
      <p:sp>
        <p:nvSpPr>
          <p:cNvPr id="103" name="TextBox 102"/>
          <p:cNvSpPr txBox="1">
            <a:spLocks noChangeArrowheads="1"/>
          </p:cNvSpPr>
          <p:nvPr/>
        </p:nvSpPr>
        <p:spPr bwMode="auto">
          <a:xfrm>
            <a:off x="4176713" y="3605849"/>
            <a:ext cx="898525" cy="277813"/>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3 </a:t>
            </a:r>
            <a:r>
              <a:rPr lang="en-US" altLang="en-US" sz="1200" b="1" i="1" dirty="0">
                <a:solidFill>
                  <a:srgbClr val="00B050"/>
                </a:solidFill>
              </a:rPr>
              <a:t>= 80</a:t>
            </a:r>
            <a:endParaRPr lang="en-US" altLang="en-US" b="1" i="1" baseline="-25000" dirty="0">
              <a:solidFill>
                <a:srgbClr val="00B050"/>
              </a:solidFill>
            </a:endParaRPr>
          </a:p>
        </p:txBody>
      </p:sp>
      <p:sp>
        <p:nvSpPr>
          <p:cNvPr id="104" name="TextBox 103"/>
          <p:cNvSpPr txBox="1">
            <a:spLocks noChangeArrowheads="1"/>
          </p:cNvSpPr>
          <p:nvPr/>
        </p:nvSpPr>
        <p:spPr bwMode="auto">
          <a:xfrm>
            <a:off x="3683000" y="4447743"/>
            <a:ext cx="536575" cy="461665"/>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4 </a:t>
            </a:r>
            <a:r>
              <a:rPr lang="en-US" altLang="en-US" sz="1200" b="1" i="1" dirty="0">
                <a:solidFill>
                  <a:srgbClr val="00B050"/>
                </a:solidFill>
              </a:rPr>
              <a:t>= 20</a:t>
            </a:r>
            <a:endParaRPr lang="en-US" altLang="en-US" b="1" i="1" baseline="-25000" dirty="0">
              <a:solidFill>
                <a:srgbClr val="00B050"/>
              </a:solidFill>
            </a:endParaRPr>
          </a:p>
        </p:txBody>
      </p:sp>
      <p:sp>
        <p:nvSpPr>
          <p:cNvPr id="105" name="TextBox 104"/>
          <p:cNvSpPr txBox="1">
            <a:spLocks noChangeArrowheads="1"/>
          </p:cNvSpPr>
          <p:nvPr/>
        </p:nvSpPr>
        <p:spPr bwMode="auto">
          <a:xfrm>
            <a:off x="5912541" y="2677956"/>
            <a:ext cx="898525" cy="277813"/>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00B050"/>
                </a:solidFill>
              </a:rPr>
              <a:t>res</a:t>
            </a:r>
            <a:r>
              <a:rPr lang="en-US" altLang="en-US" sz="1200" b="1" i="1" baseline="-25000" dirty="0">
                <a:solidFill>
                  <a:srgbClr val="00B050"/>
                </a:solidFill>
              </a:rPr>
              <a:t>6 </a:t>
            </a:r>
            <a:r>
              <a:rPr lang="en-US" altLang="en-US" sz="1200" b="1" i="1" dirty="0">
                <a:solidFill>
                  <a:srgbClr val="00B050"/>
                </a:solidFill>
              </a:rPr>
              <a:t>= 60</a:t>
            </a:r>
            <a:endParaRPr lang="en-US" altLang="en-US" b="1" i="1" baseline="-25000" dirty="0">
              <a:solidFill>
                <a:srgbClr val="00B050"/>
              </a:solidFill>
            </a:endParaRPr>
          </a:p>
        </p:txBody>
      </p:sp>
      <p:sp>
        <p:nvSpPr>
          <p:cNvPr id="106" name="TextBox 105"/>
          <p:cNvSpPr txBox="1">
            <a:spLocks noChangeArrowheads="1"/>
          </p:cNvSpPr>
          <p:nvPr/>
        </p:nvSpPr>
        <p:spPr bwMode="auto">
          <a:xfrm>
            <a:off x="8533088" y="2022042"/>
            <a:ext cx="552450" cy="4619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13</a:t>
            </a:r>
            <a:r>
              <a:rPr lang="en-US" altLang="en-US" sz="1200" b="1" i="1" dirty="0">
                <a:solidFill>
                  <a:srgbClr val="FF0000"/>
                </a:solidFill>
              </a:rPr>
              <a:t>= 1</a:t>
            </a:r>
            <a:endParaRPr lang="en-US" altLang="en-US" b="1" i="1" baseline="-25000" dirty="0">
              <a:solidFill>
                <a:srgbClr val="FF0000"/>
              </a:solidFill>
            </a:endParaRPr>
          </a:p>
        </p:txBody>
      </p:sp>
      <p:sp>
        <p:nvSpPr>
          <p:cNvPr id="107" name="TextBox 106"/>
          <p:cNvSpPr txBox="1">
            <a:spLocks noChangeArrowheads="1"/>
          </p:cNvSpPr>
          <p:nvPr/>
        </p:nvSpPr>
        <p:spPr bwMode="auto">
          <a:xfrm>
            <a:off x="7969526" y="2042197"/>
            <a:ext cx="552450" cy="4619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12 </a:t>
            </a:r>
            <a:r>
              <a:rPr lang="en-US" altLang="en-US" sz="1200" b="1" i="1" dirty="0">
                <a:solidFill>
                  <a:srgbClr val="FF0000"/>
                </a:solidFill>
              </a:rPr>
              <a:t>= 5</a:t>
            </a:r>
            <a:endParaRPr lang="en-US" altLang="en-US" b="1" i="1" baseline="-25000" dirty="0">
              <a:solidFill>
                <a:srgbClr val="FF0000"/>
              </a:solidFill>
            </a:endParaRPr>
          </a:p>
        </p:txBody>
      </p:sp>
      <p:sp>
        <p:nvSpPr>
          <p:cNvPr id="108" name="TextBox 107"/>
          <p:cNvSpPr txBox="1">
            <a:spLocks noChangeArrowheads="1"/>
          </p:cNvSpPr>
          <p:nvPr/>
        </p:nvSpPr>
        <p:spPr bwMode="auto">
          <a:xfrm>
            <a:off x="8201024" y="2684340"/>
            <a:ext cx="552450" cy="46196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11 </a:t>
            </a:r>
            <a:r>
              <a:rPr lang="en-US" altLang="en-US" sz="1200" b="1" i="1" dirty="0">
                <a:solidFill>
                  <a:srgbClr val="FF0000"/>
                </a:solidFill>
              </a:rPr>
              <a:t>= -5</a:t>
            </a:r>
            <a:endParaRPr lang="en-US" altLang="en-US" b="1" i="1" baseline="-25000" dirty="0">
              <a:solidFill>
                <a:srgbClr val="FF0000"/>
              </a:solidFill>
            </a:endParaRPr>
          </a:p>
        </p:txBody>
      </p:sp>
      <p:sp>
        <p:nvSpPr>
          <p:cNvPr id="109" name="TextBox 108"/>
          <p:cNvSpPr txBox="1">
            <a:spLocks noChangeArrowheads="1"/>
          </p:cNvSpPr>
          <p:nvPr/>
        </p:nvSpPr>
        <p:spPr bwMode="auto">
          <a:xfrm>
            <a:off x="4264025" y="2891198"/>
            <a:ext cx="550863" cy="461962"/>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4 </a:t>
            </a:r>
            <a:r>
              <a:rPr lang="en-US" altLang="en-US" sz="1200" b="1" i="1" dirty="0">
                <a:solidFill>
                  <a:srgbClr val="FF0000"/>
                </a:solidFill>
              </a:rPr>
              <a:t>= 0</a:t>
            </a:r>
            <a:endParaRPr lang="en-US" altLang="en-US" b="1" i="1" baseline="-25000" dirty="0">
              <a:solidFill>
                <a:srgbClr val="FF0000"/>
              </a:solidFill>
            </a:endParaRPr>
          </a:p>
        </p:txBody>
      </p:sp>
      <p:sp>
        <p:nvSpPr>
          <p:cNvPr id="110" name="TextBox 109"/>
          <p:cNvSpPr txBox="1">
            <a:spLocks noChangeArrowheads="1"/>
          </p:cNvSpPr>
          <p:nvPr/>
        </p:nvSpPr>
        <p:spPr bwMode="auto">
          <a:xfrm>
            <a:off x="3580364" y="3427775"/>
            <a:ext cx="550863" cy="46166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5 </a:t>
            </a:r>
            <a:r>
              <a:rPr lang="en-US" altLang="en-US" sz="1200" b="1" i="1" dirty="0">
                <a:solidFill>
                  <a:srgbClr val="FF0000"/>
                </a:solidFill>
              </a:rPr>
              <a:t>= -6</a:t>
            </a:r>
            <a:endParaRPr lang="en-US" altLang="en-US" b="1" i="1" baseline="-25000" dirty="0">
              <a:solidFill>
                <a:srgbClr val="FF0000"/>
              </a:solidFill>
            </a:endParaRPr>
          </a:p>
        </p:txBody>
      </p:sp>
      <p:cxnSp>
        <p:nvCxnSpPr>
          <p:cNvPr id="111" name="Straight Arrow Connector 110">
            <a:extLst>
              <a:ext uri="{FF2B5EF4-FFF2-40B4-BE49-F238E27FC236}">
                <a16:creationId xmlns:a16="http://schemas.microsoft.com/office/drawing/2014/main" id="{FA2B57F6-560F-D846-9C47-C5C7F19D1AB1}"/>
              </a:ext>
            </a:extLst>
          </p:cNvPr>
          <p:cNvCxnSpPr>
            <a:cxnSpLocks/>
          </p:cNvCxnSpPr>
          <p:nvPr/>
        </p:nvCxnSpPr>
        <p:spPr>
          <a:xfrm flipH="1">
            <a:off x="4150277" y="3266989"/>
            <a:ext cx="302661" cy="292720"/>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12" name="TextBox 111">
            <a:extLst>
              <a:ext uri="{FF2B5EF4-FFF2-40B4-BE49-F238E27FC236}">
                <a16:creationId xmlns:a16="http://schemas.microsoft.com/office/drawing/2014/main" id="{6D95A8DB-E897-E049-9E90-E246C7B6CD24}"/>
              </a:ext>
            </a:extLst>
          </p:cNvPr>
          <p:cNvSpPr txBox="1">
            <a:spLocks noChangeArrowheads="1"/>
          </p:cNvSpPr>
          <p:nvPr/>
        </p:nvSpPr>
        <p:spPr bwMode="auto">
          <a:xfrm>
            <a:off x="5473700" y="2396642"/>
            <a:ext cx="550863" cy="461962"/>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8 </a:t>
            </a:r>
            <a:r>
              <a:rPr lang="en-US" altLang="en-US" sz="1200" b="1" i="1" dirty="0">
                <a:solidFill>
                  <a:srgbClr val="FF0000"/>
                </a:solidFill>
              </a:rPr>
              <a:t>= 6</a:t>
            </a:r>
            <a:endParaRPr lang="en-US" altLang="en-US" b="1" i="1" baseline="-25000" dirty="0">
              <a:solidFill>
                <a:srgbClr val="FF0000"/>
              </a:solidFill>
            </a:endParaRPr>
          </a:p>
        </p:txBody>
      </p:sp>
      <p:sp>
        <p:nvSpPr>
          <p:cNvPr id="113" name="TextBox 112">
            <a:extLst>
              <a:ext uri="{FF2B5EF4-FFF2-40B4-BE49-F238E27FC236}">
                <a16:creationId xmlns:a16="http://schemas.microsoft.com/office/drawing/2014/main" id="{AFB0FE3E-9E1F-EC4F-BCF6-86960AFD163B}"/>
              </a:ext>
            </a:extLst>
          </p:cNvPr>
          <p:cNvSpPr txBox="1">
            <a:spLocks noChangeArrowheads="1"/>
          </p:cNvSpPr>
          <p:nvPr/>
        </p:nvSpPr>
        <p:spPr bwMode="auto">
          <a:xfrm>
            <a:off x="6136152" y="2153442"/>
            <a:ext cx="550863" cy="461962"/>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sz="1200" b="1" i="1" dirty="0">
                <a:solidFill>
                  <a:srgbClr val="FF0000"/>
                </a:solidFill>
              </a:rPr>
              <a:t>res</a:t>
            </a:r>
            <a:r>
              <a:rPr lang="en-US" altLang="en-US" sz="1200" b="1" i="1" baseline="-25000" dirty="0">
                <a:solidFill>
                  <a:srgbClr val="FF0000"/>
                </a:solidFill>
              </a:rPr>
              <a:t>9 </a:t>
            </a:r>
            <a:r>
              <a:rPr lang="en-US" altLang="en-US" sz="1200" b="1" i="1" dirty="0">
                <a:solidFill>
                  <a:srgbClr val="FF0000"/>
                </a:solidFill>
              </a:rPr>
              <a:t>= 0</a:t>
            </a:r>
            <a:endParaRPr lang="en-US" altLang="en-US" b="1" i="1" baseline="-25000" dirty="0">
              <a:solidFill>
                <a:srgbClr val="FF0000"/>
              </a:solidFill>
            </a:endParaRPr>
          </a:p>
        </p:txBody>
      </p:sp>
      <p:cxnSp>
        <p:nvCxnSpPr>
          <p:cNvPr id="114" name="Straight Arrow Connector 113">
            <a:extLst>
              <a:ext uri="{FF2B5EF4-FFF2-40B4-BE49-F238E27FC236}">
                <a16:creationId xmlns:a16="http://schemas.microsoft.com/office/drawing/2014/main" id="{3ECB36A2-3407-D241-8E72-CA97EAEE470D}"/>
              </a:ext>
            </a:extLst>
          </p:cNvPr>
          <p:cNvCxnSpPr>
            <a:cxnSpLocks/>
          </p:cNvCxnSpPr>
          <p:nvPr/>
        </p:nvCxnSpPr>
        <p:spPr>
          <a:xfrm flipH="1">
            <a:off x="5774428" y="2552267"/>
            <a:ext cx="513055" cy="658762"/>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47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500"/>
                                        <p:tgtEl>
                                          <p:spTgt spid="6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1"/>
                                        </p:tgtEl>
                                        <p:attrNameLst>
                                          <p:attrName>style.visibility</p:attrName>
                                        </p:attrNameLst>
                                      </p:cBhvr>
                                      <p:to>
                                        <p:strVal val="visible"/>
                                      </p:to>
                                    </p:set>
                                    <p:animEffect transition="in" filter="fade">
                                      <p:cBhvr>
                                        <p:cTn id="12" dur="500"/>
                                        <p:tgtEl>
                                          <p:spTgt spid="7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0"/>
                                        </p:tgtEl>
                                        <p:attrNameLst>
                                          <p:attrName>style.visibility</p:attrName>
                                        </p:attrNameLst>
                                      </p:cBhvr>
                                      <p:to>
                                        <p:strVal val="visible"/>
                                      </p:to>
                                    </p:set>
                                    <p:animEffect transition="in" filter="fade">
                                      <p:cBhvr>
                                        <p:cTn id="15" dur="500"/>
                                        <p:tgtEl>
                                          <p:spTgt spid="7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9"/>
                                        </p:tgtEl>
                                        <p:attrNameLst>
                                          <p:attrName>style.visibility</p:attrName>
                                        </p:attrNameLst>
                                      </p:cBhvr>
                                      <p:to>
                                        <p:strVal val="visible"/>
                                      </p:to>
                                    </p:set>
                                    <p:animEffect transition="in" filter="fade">
                                      <p:cBhvr>
                                        <p:cTn id="20" dur="500"/>
                                        <p:tgtEl>
                                          <p:spTgt spid="6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8"/>
                                        </p:tgtEl>
                                        <p:attrNameLst>
                                          <p:attrName>style.visibility</p:attrName>
                                        </p:attrNameLst>
                                      </p:cBhvr>
                                      <p:to>
                                        <p:strVal val="visible"/>
                                      </p:to>
                                    </p:set>
                                    <p:animEffect transition="in" filter="fade">
                                      <p:cBhvr>
                                        <p:cTn id="23" dur="500"/>
                                        <p:tgtEl>
                                          <p:spTgt spid="6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7"/>
                                        </p:tgtEl>
                                        <p:attrNameLst>
                                          <p:attrName>style.visibility</p:attrName>
                                        </p:attrNameLst>
                                      </p:cBhvr>
                                      <p:to>
                                        <p:strVal val="visible"/>
                                      </p:to>
                                    </p:set>
                                    <p:animEffect transition="in" filter="fade">
                                      <p:cBhvr>
                                        <p:cTn id="28" dur="500"/>
                                        <p:tgtEl>
                                          <p:spTgt spid="6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6"/>
                                        </p:tgtEl>
                                        <p:attrNameLst>
                                          <p:attrName>style.visibility</p:attrName>
                                        </p:attrNameLst>
                                      </p:cBhvr>
                                      <p:to>
                                        <p:strVal val="visible"/>
                                      </p:to>
                                    </p:set>
                                    <p:animEffect transition="in" filter="fade">
                                      <p:cBhvr>
                                        <p:cTn id="31" dur="500"/>
                                        <p:tgtEl>
                                          <p:spTgt spid="6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nodeType="clickEffect">
                                  <p:stCondLst>
                                    <p:cond delay="0"/>
                                  </p:stCondLst>
                                  <p:childTnLst>
                                    <p:animEffect transition="out" filter="fade">
                                      <p:cBhvr>
                                        <p:cTn id="35" dur="500"/>
                                        <p:tgtEl>
                                          <p:spTgt spid="64"/>
                                        </p:tgtEl>
                                      </p:cBhvr>
                                    </p:animEffect>
                                    <p:set>
                                      <p:cBhvr>
                                        <p:cTn id="36" dur="1" fill="hold">
                                          <p:stCondLst>
                                            <p:cond delay="499"/>
                                          </p:stCondLst>
                                        </p:cTn>
                                        <p:tgtEl>
                                          <p:spTgt spid="64"/>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71"/>
                                        </p:tgtEl>
                                      </p:cBhvr>
                                    </p:animEffect>
                                    <p:set>
                                      <p:cBhvr>
                                        <p:cTn id="39" dur="1" fill="hold">
                                          <p:stCondLst>
                                            <p:cond delay="499"/>
                                          </p:stCondLst>
                                        </p:cTn>
                                        <p:tgtEl>
                                          <p:spTgt spid="71"/>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70"/>
                                        </p:tgtEl>
                                      </p:cBhvr>
                                    </p:animEffect>
                                    <p:set>
                                      <p:cBhvr>
                                        <p:cTn id="42" dur="1" fill="hold">
                                          <p:stCondLst>
                                            <p:cond delay="499"/>
                                          </p:stCondLst>
                                        </p:cTn>
                                        <p:tgtEl>
                                          <p:spTgt spid="70"/>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69"/>
                                        </p:tgtEl>
                                      </p:cBhvr>
                                    </p:animEffect>
                                    <p:set>
                                      <p:cBhvr>
                                        <p:cTn id="45" dur="1" fill="hold">
                                          <p:stCondLst>
                                            <p:cond delay="499"/>
                                          </p:stCondLst>
                                        </p:cTn>
                                        <p:tgtEl>
                                          <p:spTgt spid="69"/>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68"/>
                                        </p:tgtEl>
                                      </p:cBhvr>
                                    </p:animEffect>
                                    <p:set>
                                      <p:cBhvr>
                                        <p:cTn id="48" dur="1" fill="hold">
                                          <p:stCondLst>
                                            <p:cond delay="499"/>
                                          </p:stCondLst>
                                        </p:cTn>
                                        <p:tgtEl>
                                          <p:spTgt spid="68"/>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67"/>
                                        </p:tgtEl>
                                      </p:cBhvr>
                                    </p:animEffect>
                                    <p:set>
                                      <p:cBhvr>
                                        <p:cTn id="51" dur="1" fill="hold">
                                          <p:stCondLst>
                                            <p:cond delay="499"/>
                                          </p:stCondLst>
                                        </p:cTn>
                                        <p:tgtEl>
                                          <p:spTgt spid="67"/>
                                        </p:tgtEl>
                                        <p:attrNameLst>
                                          <p:attrName>style.visibility</p:attrName>
                                        </p:attrNameLst>
                                      </p:cBhvr>
                                      <p:to>
                                        <p:strVal val="hidden"/>
                                      </p:to>
                                    </p:set>
                                  </p:childTnLst>
                                </p:cTn>
                              </p:par>
                              <p:par>
                                <p:cTn id="52" presetID="10" presetClass="exit" presetSubtype="0" fill="hold" grpId="1" nodeType="withEffect">
                                  <p:stCondLst>
                                    <p:cond delay="0"/>
                                  </p:stCondLst>
                                  <p:childTnLst>
                                    <p:animEffect transition="out" filter="fade">
                                      <p:cBhvr>
                                        <p:cTn id="53" dur="500"/>
                                        <p:tgtEl>
                                          <p:spTgt spid="66"/>
                                        </p:tgtEl>
                                      </p:cBhvr>
                                    </p:animEffect>
                                    <p:set>
                                      <p:cBhvr>
                                        <p:cTn id="54" dur="1" fill="hold">
                                          <p:stCondLst>
                                            <p:cond delay="499"/>
                                          </p:stCondLst>
                                        </p:cTn>
                                        <p:tgtEl>
                                          <p:spTgt spid="66"/>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65"/>
                                        </p:tgtEl>
                                        <p:attrNameLst>
                                          <p:attrName>style.visibility</p:attrName>
                                        </p:attrNameLst>
                                      </p:cBhvr>
                                      <p:to>
                                        <p:strVal val="visible"/>
                                      </p:to>
                                    </p:set>
                                    <p:animEffect transition="in" filter="fade">
                                      <p:cBhvr>
                                        <p:cTn id="59" dur="500"/>
                                        <p:tgtEl>
                                          <p:spTgt spid="65"/>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77"/>
                                        </p:tgtEl>
                                        <p:attrNameLst>
                                          <p:attrName>style.visibility</p:attrName>
                                        </p:attrNameLst>
                                      </p:cBhvr>
                                      <p:to>
                                        <p:strVal val="visible"/>
                                      </p:to>
                                    </p:set>
                                    <p:animEffect transition="in" filter="fade">
                                      <p:cBhvr>
                                        <p:cTn id="64" dur="500"/>
                                        <p:tgtEl>
                                          <p:spTgt spid="7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76"/>
                                        </p:tgtEl>
                                        <p:attrNameLst>
                                          <p:attrName>style.visibility</p:attrName>
                                        </p:attrNameLst>
                                      </p:cBhvr>
                                      <p:to>
                                        <p:strVal val="visible"/>
                                      </p:to>
                                    </p:set>
                                    <p:animEffect transition="in" filter="fade">
                                      <p:cBhvr>
                                        <p:cTn id="67" dur="500"/>
                                        <p:tgtEl>
                                          <p:spTgt spid="76"/>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73"/>
                                        </p:tgtEl>
                                        <p:attrNameLst>
                                          <p:attrName>style.visibility</p:attrName>
                                        </p:attrNameLst>
                                      </p:cBhvr>
                                      <p:to>
                                        <p:strVal val="visible"/>
                                      </p:to>
                                    </p:set>
                                    <p:animEffect transition="in" filter="fade">
                                      <p:cBhvr>
                                        <p:cTn id="72" dur="500"/>
                                        <p:tgtEl>
                                          <p:spTgt spid="7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72"/>
                                        </p:tgtEl>
                                        <p:attrNameLst>
                                          <p:attrName>style.visibility</p:attrName>
                                        </p:attrNameLst>
                                      </p:cBhvr>
                                      <p:to>
                                        <p:strVal val="visible"/>
                                      </p:to>
                                    </p:set>
                                    <p:animEffect transition="in" filter="fade">
                                      <p:cBhvr>
                                        <p:cTn id="75" dur="500"/>
                                        <p:tgtEl>
                                          <p:spTgt spid="72"/>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75"/>
                                        </p:tgtEl>
                                        <p:attrNameLst>
                                          <p:attrName>style.visibility</p:attrName>
                                        </p:attrNameLst>
                                      </p:cBhvr>
                                      <p:to>
                                        <p:strVal val="visible"/>
                                      </p:to>
                                    </p:set>
                                    <p:animEffect transition="in" filter="fade">
                                      <p:cBhvr>
                                        <p:cTn id="80" dur="500"/>
                                        <p:tgtEl>
                                          <p:spTgt spid="75"/>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74"/>
                                        </p:tgtEl>
                                        <p:attrNameLst>
                                          <p:attrName>style.visibility</p:attrName>
                                        </p:attrNameLst>
                                      </p:cBhvr>
                                      <p:to>
                                        <p:strVal val="visible"/>
                                      </p:to>
                                    </p:set>
                                    <p:animEffect transition="in" filter="fade">
                                      <p:cBhvr>
                                        <p:cTn id="83" dur="500"/>
                                        <p:tgtEl>
                                          <p:spTgt spid="74"/>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64"/>
                                        </p:tgtEl>
                                        <p:attrNameLst>
                                          <p:attrName>style.visibility</p:attrName>
                                        </p:attrNameLst>
                                      </p:cBhvr>
                                      <p:to>
                                        <p:strVal val="visible"/>
                                      </p:to>
                                    </p:set>
                                    <p:animEffect transition="in" filter="fade">
                                      <p:cBhvr>
                                        <p:cTn id="88" dur="500"/>
                                        <p:tgtEl>
                                          <p:spTgt spid="64"/>
                                        </p:tgtEl>
                                      </p:cBhvr>
                                    </p:animEffect>
                                  </p:childTnLst>
                                </p:cTn>
                              </p:par>
                              <p:par>
                                <p:cTn id="89" presetID="10" presetClass="exit" presetSubtype="0" fill="hold" grpId="1" nodeType="withEffect">
                                  <p:stCondLst>
                                    <p:cond delay="0"/>
                                  </p:stCondLst>
                                  <p:childTnLst>
                                    <p:animEffect transition="out" filter="fade">
                                      <p:cBhvr>
                                        <p:cTn id="90" dur="500"/>
                                        <p:tgtEl>
                                          <p:spTgt spid="77"/>
                                        </p:tgtEl>
                                      </p:cBhvr>
                                    </p:animEffect>
                                    <p:set>
                                      <p:cBhvr>
                                        <p:cTn id="91" dur="1" fill="hold">
                                          <p:stCondLst>
                                            <p:cond delay="499"/>
                                          </p:stCondLst>
                                        </p:cTn>
                                        <p:tgtEl>
                                          <p:spTgt spid="77"/>
                                        </p:tgtEl>
                                        <p:attrNameLst>
                                          <p:attrName>style.visibility</p:attrName>
                                        </p:attrNameLst>
                                      </p:cBhvr>
                                      <p:to>
                                        <p:strVal val="hidden"/>
                                      </p:to>
                                    </p:set>
                                  </p:childTnLst>
                                </p:cTn>
                              </p:par>
                              <p:par>
                                <p:cTn id="92" presetID="10" presetClass="exit" presetSubtype="0" fill="hold" grpId="1" nodeType="withEffect">
                                  <p:stCondLst>
                                    <p:cond delay="0"/>
                                  </p:stCondLst>
                                  <p:childTnLst>
                                    <p:animEffect transition="out" filter="fade">
                                      <p:cBhvr>
                                        <p:cTn id="93" dur="500"/>
                                        <p:tgtEl>
                                          <p:spTgt spid="73"/>
                                        </p:tgtEl>
                                      </p:cBhvr>
                                    </p:animEffect>
                                    <p:set>
                                      <p:cBhvr>
                                        <p:cTn id="94" dur="1" fill="hold">
                                          <p:stCondLst>
                                            <p:cond delay="499"/>
                                          </p:stCondLst>
                                        </p:cTn>
                                        <p:tgtEl>
                                          <p:spTgt spid="73"/>
                                        </p:tgtEl>
                                        <p:attrNameLst>
                                          <p:attrName>style.visibility</p:attrName>
                                        </p:attrNameLst>
                                      </p:cBhvr>
                                      <p:to>
                                        <p:strVal val="hidden"/>
                                      </p:to>
                                    </p:set>
                                  </p:childTnLst>
                                </p:cTn>
                              </p:par>
                              <p:par>
                                <p:cTn id="95" presetID="10" presetClass="exit" presetSubtype="0" fill="hold" grpId="1" nodeType="withEffect">
                                  <p:stCondLst>
                                    <p:cond delay="0"/>
                                  </p:stCondLst>
                                  <p:childTnLst>
                                    <p:animEffect transition="out" filter="fade">
                                      <p:cBhvr>
                                        <p:cTn id="96" dur="500"/>
                                        <p:tgtEl>
                                          <p:spTgt spid="75"/>
                                        </p:tgtEl>
                                      </p:cBhvr>
                                    </p:animEffect>
                                    <p:set>
                                      <p:cBhvr>
                                        <p:cTn id="97" dur="1" fill="hold">
                                          <p:stCondLst>
                                            <p:cond delay="499"/>
                                          </p:stCondLst>
                                        </p:cTn>
                                        <p:tgtEl>
                                          <p:spTgt spid="75"/>
                                        </p:tgtEl>
                                        <p:attrNameLst>
                                          <p:attrName>style.visibility</p:attrName>
                                        </p:attrNameLst>
                                      </p:cBhvr>
                                      <p:to>
                                        <p:strVal val="hidden"/>
                                      </p:to>
                                    </p:set>
                                  </p:childTnLst>
                                </p:cTn>
                              </p:par>
                              <p:par>
                                <p:cTn id="98" presetID="10" presetClass="exit" presetSubtype="0" fill="hold" grpId="1" nodeType="withEffect">
                                  <p:stCondLst>
                                    <p:cond delay="0"/>
                                  </p:stCondLst>
                                  <p:childTnLst>
                                    <p:animEffect transition="out" filter="fade">
                                      <p:cBhvr>
                                        <p:cTn id="99" dur="500"/>
                                        <p:tgtEl>
                                          <p:spTgt spid="76"/>
                                        </p:tgtEl>
                                      </p:cBhvr>
                                    </p:animEffect>
                                    <p:set>
                                      <p:cBhvr>
                                        <p:cTn id="100" dur="1" fill="hold">
                                          <p:stCondLst>
                                            <p:cond delay="499"/>
                                          </p:stCondLst>
                                        </p:cTn>
                                        <p:tgtEl>
                                          <p:spTgt spid="76"/>
                                        </p:tgtEl>
                                        <p:attrNameLst>
                                          <p:attrName>style.visibility</p:attrName>
                                        </p:attrNameLst>
                                      </p:cBhvr>
                                      <p:to>
                                        <p:strVal val="hidden"/>
                                      </p:to>
                                    </p:set>
                                  </p:childTnLst>
                                </p:cTn>
                              </p:par>
                              <p:par>
                                <p:cTn id="101" presetID="10" presetClass="exit" presetSubtype="0" fill="hold" grpId="1" nodeType="withEffect">
                                  <p:stCondLst>
                                    <p:cond delay="0"/>
                                  </p:stCondLst>
                                  <p:childTnLst>
                                    <p:animEffect transition="out" filter="fade">
                                      <p:cBhvr>
                                        <p:cTn id="102" dur="500"/>
                                        <p:tgtEl>
                                          <p:spTgt spid="72"/>
                                        </p:tgtEl>
                                      </p:cBhvr>
                                    </p:animEffect>
                                    <p:set>
                                      <p:cBhvr>
                                        <p:cTn id="103" dur="1" fill="hold">
                                          <p:stCondLst>
                                            <p:cond delay="499"/>
                                          </p:stCondLst>
                                        </p:cTn>
                                        <p:tgtEl>
                                          <p:spTgt spid="72"/>
                                        </p:tgtEl>
                                        <p:attrNameLst>
                                          <p:attrName>style.visibility</p:attrName>
                                        </p:attrNameLst>
                                      </p:cBhvr>
                                      <p:to>
                                        <p:strVal val="hidden"/>
                                      </p:to>
                                    </p:set>
                                  </p:childTnLst>
                                </p:cTn>
                              </p:par>
                              <p:par>
                                <p:cTn id="104" presetID="10" presetClass="exit" presetSubtype="0" fill="hold" grpId="1" nodeType="withEffect">
                                  <p:stCondLst>
                                    <p:cond delay="0"/>
                                  </p:stCondLst>
                                  <p:childTnLst>
                                    <p:animEffect transition="out" filter="fade">
                                      <p:cBhvr>
                                        <p:cTn id="105" dur="500"/>
                                        <p:tgtEl>
                                          <p:spTgt spid="74"/>
                                        </p:tgtEl>
                                      </p:cBhvr>
                                    </p:animEffect>
                                    <p:set>
                                      <p:cBhvr>
                                        <p:cTn id="106" dur="1" fill="hold">
                                          <p:stCondLst>
                                            <p:cond delay="499"/>
                                          </p:stCondLst>
                                        </p:cTn>
                                        <p:tgtEl>
                                          <p:spTgt spid="74"/>
                                        </p:tgtEl>
                                        <p:attrNameLst>
                                          <p:attrName>style.visibility</p:attrName>
                                        </p:attrNameLst>
                                      </p:cBhvr>
                                      <p:to>
                                        <p:strVal val="hidden"/>
                                      </p:to>
                                    </p:se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78"/>
                                        </p:tgtEl>
                                        <p:attrNameLst>
                                          <p:attrName>style.visibility</p:attrName>
                                        </p:attrNameLst>
                                      </p:cBhvr>
                                      <p:to>
                                        <p:strVal val="visible"/>
                                      </p:to>
                                    </p:set>
                                    <p:animEffect transition="in" filter="fade">
                                      <p:cBhvr>
                                        <p:cTn id="111" dur="500"/>
                                        <p:tgtEl>
                                          <p:spTgt spid="78"/>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79"/>
                                        </p:tgtEl>
                                        <p:attrNameLst>
                                          <p:attrName>style.visibility</p:attrName>
                                        </p:attrNameLst>
                                      </p:cBhvr>
                                      <p:to>
                                        <p:strVal val="visible"/>
                                      </p:to>
                                    </p:set>
                                    <p:animEffect transition="in" filter="fade">
                                      <p:cBhvr>
                                        <p:cTn id="114" dur="500"/>
                                        <p:tgtEl>
                                          <p:spTgt spid="79"/>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80"/>
                                        </p:tgtEl>
                                        <p:attrNameLst>
                                          <p:attrName>style.visibility</p:attrName>
                                        </p:attrNameLst>
                                      </p:cBhvr>
                                      <p:to>
                                        <p:strVal val="visible"/>
                                      </p:to>
                                    </p:set>
                                    <p:animEffect transition="in" filter="fade">
                                      <p:cBhvr>
                                        <p:cTn id="117" dur="500"/>
                                        <p:tgtEl>
                                          <p:spTgt spid="80"/>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81"/>
                                        </p:tgtEl>
                                        <p:attrNameLst>
                                          <p:attrName>style.visibility</p:attrName>
                                        </p:attrNameLst>
                                      </p:cBhvr>
                                      <p:to>
                                        <p:strVal val="visible"/>
                                      </p:to>
                                    </p:set>
                                    <p:animEffect transition="in" filter="fade">
                                      <p:cBhvr>
                                        <p:cTn id="120" dur="500"/>
                                        <p:tgtEl>
                                          <p:spTgt spid="81"/>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82"/>
                                        </p:tgtEl>
                                        <p:attrNameLst>
                                          <p:attrName>style.visibility</p:attrName>
                                        </p:attrNameLst>
                                      </p:cBhvr>
                                      <p:to>
                                        <p:strVal val="visible"/>
                                      </p:to>
                                    </p:set>
                                    <p:animEffect transition="in" filter="fade">
                                      <p:cBhvr>
                                        <p:cTn id="123" dur="500"/>
                                        <p:tgtEl>
                                          <p:spTgt spid="82"/>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83"/>
                                        </p:tgtEl>
                                        <p:attrNameLst>
                                          <p:attrName>style.visibility</p:attrName>
                                        </p:attrNameLst>
                                      </p:cBhvr>
                                      <p:to>
                                        <p:strVal val="visible"/>
                                      </p:to>
                                    </p:set>
                                    <p:animEffect transition="in" filter="fade">
                                      <p:cBhvr>
                                        <p:cTn id="126" dur="500"/>
                                        <p:tgtEl>
                                          <p:spTgt spid="83"/>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84"/>
                                        </p:tgtEl>
                                        <p:attrNameLst>
                                          <p:attrName>style.visibility</p:attrName>
                                        </p:attrNameLst>
                                      </p:cBhvr>
                                      <p:to>
                                        <p:strVal val="visible"/>
                                      </p:to>
                                    </p:set>
                                    <p:animEffect transition="in" filter="fade">
                                      <p:cBhvr>
                                        <p:cTn id="129" dur="500"/>
                                        <p:tgtEl>
                                          <p:spTgt spid="8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85"/>
                                        </p:tgtEl>
                                        <p:attrNameLst>
                                          <p:attrName>style.visibility</p:attrName>
                                        </p:attrNameLst>
                                      </p:cBhvr>
                                      <p:to>
                                        <p:strVal val="visible"/>
                                      </p:to>
                                    </p:set>
                                    <p:animEffect transition="in" filter="fade">
                                      <p:cBhvr>
                                        <p:cTn id="132" dur="500"/>
                                        <p:tgtEl>
                                          <p:spTgt spid="85"/>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86"/>
                                        </p:tgtEl>
                                        <p:attrNameLst>
                                          <p:attrName>style.visibility</p:attrName>
                                        </p:attrNameLst>
                                      </p:cBhvr>
                                      <p:to>
                                        <p:strVal val="visible"/>
                                      </p:to>
                                    </p:set>
                                    <p:animEffect transition="in" filter="fade">
                                      <p:cBhvr>
                                        <p:cTn id="135" dur="500"/>
                                        <p:tgtEl>
                                          <p:spTgt spid="86"/>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87"/>
                                        </p:tgtEl>
                                        <p:attrNameLst>
                                          <p:attrName>style.visibility</p:attrName>
                                        </p:attrNameLst>
                                      </p:cBhvr>
                                      <p:to>
                                        <p:strVal val="visible"/>
                                      </p:to>
                                    </p:set>
                                    <p:animEffect transition="in" filter="fade">
                                      <p:cBhvr>
                                        <p:cTn id="138" dur="500"/>
                                        <p:tgtEl>
                                          <p:spTgt spid="87"/>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88"/>
                                        </p:tgtEl>
                                        <p:attrNameLst>
                                          <p:attrName>style.visibility</p:attrName>
                                        </p:attrNameLst>
                                      </p:cBhvr>
                                      <p:to>
                                        <p:strVal val="visible"/>
                                      </p:to>
                                    </p:set>
                                    <p:animEffect transition="in" filter="fade">
                                      <p:cBhvr>
                                        <p:cTn id="141" dur="500"/>
                                        <p:tgtEl>
                                          <p:spTgt spid="88"/>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89"/>
                                        </p:tgtEl>
                                        <p:attrNameLst>
                                          <p:attrName>style.visibility</p:attrName>
                                        </p:attrNameLst>
                                      </p:cBhvr>
                                      <p:to>
                                        <p:strVal val="visible"/>
                                      </p:to>
                                    </p:set>
                                    <p:animEffect transition="in" filter="fade">
                                      <p:cBhvr>
                                        <p:cTn id="144" dur="500"/>
                                        <p:tgtEl>
                                          <p:spTgt spid="89"/>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90"/>
                                        </p:tgtEl>
                                        <p:attrNameLst>
                                          <p:attrName>style.visibility</p:attrName>
                                        </p:attrNameLst>
                                      </p:cBhvr>
                                      <p:to>
                                        <p:strVal val="visible"/>
                                      </p:to>
                                    </p:set>
                                    <p:animEffect transition="in" filter="fade">
                                      <p:cBhvr>
                                        <p:cTn id="147" dur="500"/>
                                        <p:tgtEl>
                                          <p:spTgt spid="90"/>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91"/>
                                        </p:tgtEl>
                                        <p:attrNameLst>
                                          <p:attrName>style.visibility</p:attrName>
                                        </p:attrNameLst>
                                      </p:cBhvr>
                                      <p:to>
                                        <p:strVal val="visible"/>
                                      </p:to>
                                    </p:set>
                                    <p:animEffect transition="in" filter="fade">
                                      <p:cBhvr>
                                        <p:cTn id="150" dur="500"/>
                                        <p:tgtEl>
                                          <p:spTgt spid="91"/>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92"/>
                                        </p:tgtEl>
                                        <p:attrNameLst>
                                          <p:attrName>style.visibility</p:attrName>
                                        </p:attrNameLst>
                                      </p:cBhvr>
                                      <p:to>
                                        <p:strVal val="visible"/>
                                      </p:to>
                                    </p:set>
                                    <p:animEffect transition="in" filter="fade">
                                      <p:cBhvr>
                                        <p:cTn id="153" dur="500"/>
                                        <p:tgtEl>
                                          <p:spTgt spid="92"/>
                                        </p:tgtEl>
                                      </p:cBhvr>
                                    </p:animEffect>
                                  </p:childTnLst>
                                </p:cTn>
                              </p:par>
                              <p:par>
                                <p:cTn id="154" presetID="10" presetClass="entr" presetSubtype="0" fill="hold" grpId="2" nodeType="withEffect">
                                  <p:stCondLst>
                                    <p:cond delay="0"/>
                                  </p:stCondLst>
                                  <p:childTnLst>
                                    <p:set>
                                      <p:cBhvr>
                                        <p:cTn id="155" dur="1" fill="hold">
                                          <p:stCondLst>
                                            <p:cond delay="0"/>
                                          </p:stCondLst>
                                        </p:cTn>
                                        <p:tgtEl>
                                          <p:spTgt spid="70"/>
                                        </p:tgtEl>
                                        <p:attrNameLst>
                                          <p:attrName>style.visibility</p:attrName>
                                        </p:attrNameLst>
                                      </p:cBhvr>
                                      <p:to>
                                        <p:strVal val="visible"/>
                                      </p:to>
                                    </p:set>
                                    <p:animEffect transition="in" filter="fade">
                                      <p:cBhvr>
                                        <p:cTn id="156" dur="500"/>
                                        <p:tgtEl>
                                          <p:spTgt spid="70"/>
                                        </p:tgtEl>
                                      </p:cBhvr>
                                    </p:animEffect>
                                  </p:childTnLst>
                                </p:cTn>
                              </p:par>
                              <p:par>
                                <p:cTn id="157" presetID="10" presetClass="entr" presetSubtype="0" fill="hold" grpId="2" nodeType="withEffect">
                                  <p:stCondLst>
                                    <p:cond delay="0"/>
                                  </p:stCondLst>
                                  <p:childTnLst>
                                    <p:set>
                                      <p:cBhvr>
                                        <p:cTn id="158" dur="1" fill="hold">
                                          <p:stCondLst>
                                            <p:cond delay="0"/>
                                          </p:stCondLst>
                                        </p:cTn>
                                        <p:tgtEl>
                                          <p:spTgt spid="66"/>
                                        </p:tgtEl>
                                        <p:attrNameLst>
                                          <p:attrName>style.visibility</p:attrName>
                                        </p:attrNameLst>
                                      </p:cBhvr>
                                      <p:to>
                                        <p:strVal val="visible"/>
                                      </p:to>
                                    </p:set>
                                    <p:animEffect transition="in" filter="fade">
                                      <p:cBhvr>
                                        <p:cTn id="159" dur="500"/>
                                        <p:tgtEl>
                                          <p:spTgt spid="66"/>
                                        </p:tgtEl>
                                      </p:cBhvr>
                                    </p:animEffect>
                                  </p:childTnLst>
                                </p:cTn>
                              </p:par>
                              <p:par>
                                <p:cTn id="160" presetID="10" presetClass="entr" presetSubtype="0" fill="hold" grpId="0" nodeType="withEffect">
                                  <p:stCondLst>
                                    <p:cond delay="0"/>
                                  </p:stCondLst>
                                  <p:childTnLst>
                                    <p:set>
                                      <p:cBhvr>
                                        <p:cTn id="161" dur="1" fill="hold">
                                          <p:stCondLst>
                                            <p:cond delay="0"/>
                                          </p:stCondLst>
                                        </p:cTn>
                                        <p:tgtEl>
                                          <p:spTgt spid="94"/>
                                        </p:tgtEl>
                                        <p:attrNameLst>
                                          <p:attrName>style.visibility</p:attrName>
                                        </p:attrNameLst>
                                      </p:cBhvr>
                                      <p:to>
                                        <p:strVal val="visible"/>
                                      </p:to>
                                    </p:set>
                                    <p:animEffect transition="in" filter="fade">
                                      <p:cBhvr>
                                        <p:cTn id="162" dur="500"/>
                                        <p:tgtEl>
                                          <p:spTgt spid="94"/>
                                        </p:tgtEl>
                                      </p:cBhvr>
                                    </p:animEffect>
                                  </p:childTnLst>
                                </p:cTn>
                              </p:par>
                              <p:par>
                                <p:cTn id="163" presetID="10" presetClass="entr" presetSubtype="0" fill="hold" grpId="2" nodeType="withEffect">
                                  <p:stCondLst>
                                    <p:cond delay="0"/>
                                  </p:stCondLst>
                                  <p:childTnLst>
                                    <p:set>
                                      <p:cBhvr>
                                        <p:cTn id="164" dur="1" fill="hold">
                                          <p:stCondLst>
                                            <p:cond delay="0"/>
                                          </p:stCondLst>
                                        </p:cTn>
                                        <p:tgtEl>
                                          <p:spTgt spid="68"/>
                                        </p:tgtEl>
                                        <p:attrNameLst>
                                          <p:attrName>style.visibility</p:attrName>
                                        </p:attrNameLst>
                                      </p:cBhvr>
                                      <p:to>
                                        <p:strVal val="visible"/>
                                      </p:to>
                                    </p:set>
                                    <p:animEffect transition="in" filter="fade">
                                      <p:cBhvr>
                                        <p:cTn id="165" dur="500"/>
                                        <p:tgtEl>
                                          <p:spTgt spid="68"/>
                                        </p:tgtEl>
                                      </p:cBhvr>
                                    </p:animEffect>
                                  </p:childTnLst>
                                </p:cTn>
                              </p:par>
                            </p:childTnLst>
                          </p:cTn>
                        </p:par>
                      </p:childTnLst>
                    </p:cTn>
                  </p:par>
                  <p:par>
                    <p:cTn id="166" fill="hold">
                      <p:stCondLst>
                        <p:cond delay="indefinite"/>
                      </p:stCondLst>
                      <p:childTnLst>
                        <p:par>
                          <p:cTn id="167" fill="hold">
                            <p:stCondLst>
                              <p:cond delay="0"/>
                            </p:stCondLst>
                            <p:childTnLst>
                              <p:par>
                                <p:cTn id="168" presetID="10" presetClass="entr" presetSubtype="0" fill="hold" grpId="0" nodeType="clickEffect">
                                  <p:stCondLst>
                                    <p:cond delay="0"/>
                                  </p:stCondLst>
                                  <p:childTnLst>
                                    <p:set>
                                      <p:cBhvr>
                                        <p:cTn id="169" dur="1" fill="hold">
                                          <p:stCondLst>
                                            <p:cond delay="0"/>
                                          </p:stCondLst>
                                        </p:cTn>
                                        <p:tgtEl>
                                          <p:spTgt spid="95"/>
                                        </p:tgtEl>
                                        <p:attrNameLst>
                                          <p:attrName>style.visibility</p:attrName>
                                        </p:attrNameLst>
                                      </p:cBhvr>
                                      <p:to>
                                        <p:strVal val="visible"/>
                                      </p:to>
                                    </p:set>
                                    <p:animEffect transition="in" filter="fade">
                                      <p:cBhvr>
                                        <p:cTn id="170" dur="500"/>
                                        <p:tgtEl>
                                          <p:spTgt spid="95"/>
                                        </p:tgtEl>
                                      </p:cBhvr>
                                    </p:animEffect>
                                  </p:childTnLst>
                                </p:cTn>
                              </p:par>
                              <p:par>
                                <p:cTn id="171" presetID="10" presetClass="entr" presetSubtype="0" fill="hold" grpId="0" nodeType="withEffect">
                                  <p:stCondLst>
                                    <p:cond delay="0"/>
                                  </p:stCondLst>
                                  <p:childTnLst>
                                    <p:set>
                                      <p:cBhvr>
                                        <p:cTn id="172" dur="1" fill="hold">
                                          <p:stCondLst>
                                            <p:cond delay="0"/>
                                          </p:stCondLst>
                                        </p:cTn>
                                        <p:tgtEl>
                                          <p:spTgt spid="96"/>
                                        </p:tgtEl>
                                        <p:attrNameLst>
                                          <p:attrName>style.visibility</p:attrName>
                                        </p:attrNameLst>
                                      </p:cBhvr>
                                      <p:to>
                                        <p:strVal val="visible"/>
                                      </p:to>
                                    </p:set>
                                    <p:animEffect transition="in" filter="fade">
                                      <p:cBhvr>
                                        <p:cTn id="173" dur="500"/>
                                        <p:tgtEl>
                                          <p:spTgt spid="96"/>
                                        </p:tgtEl>
                                      </p:cBhvr>
                                    </p:animEffect>
                                  </p:childTnLst>
                                </p:cTn>
                              </p:par>
                              <p:par>
                                <p:cTn id="174" presetID="10" presetClass="entr" presetSubtype="0" fill="hold" grpId="0" nodeType="withEffect">
                                  <p:stCondLst>
                                    <p:cond delay="0"/>
                                  </p:stCondLst>
                                  <p:childTnLst>
                                    <p:set>
                                      <p:cBhvr>
                                        <p:cTn id="175" dur="1" fill="hold">
                                          <p:stCondLst>
                                            <p:cond delay="0"/>
                                          </p:stCondLst>
                                        </p:cTn>
                                        <p:tgtEl>
                                          <p:spTgt spid="98"/>
                                        </p:tgtEl>
                                        <p:attrNameLst>
                                          <p:attrName>style.visibility</p:attrName>
                                        </p:attrNameLst>
                                      </p:cBhvr>
                                      <p:to>
                                        <p:strVal val="visible"/>
                                      </p:to>
                                    </p:set>
                                    <p:animEffect transition="in" filter="fade">
                                      <p:cBhvr>
                                        <p:cTn id="176" dur="500"/>
                                        <p:tgtEl>
                                          <p:spTgt spid="98"/>
                                        </p:tgtEl>
                                      </p:cBhvr>
                                    </p:animEffect>
                                  </p:childTnLst>
                                </p:cTn>
                              </p:par>
                              <p:par>
                                <p:cTn id="177" presetID="10" presetClass="entr" presetSubtype="0" fill="hold" grpId="0" nodeType="withEffect">
                                  <p:stCondLst>
                                    <p:cond delay="0"/>
                                  </p:stCondLst>
                                  <p:childTnLst>
                                    <p:set>
                                      <p:cBhvr>
                                        <p:cTn id="178" dur="1" fill="hold">
                                          <p:stCondLst>
                                            <p:cond delay="0"/>
                                          </p:stCondLst>
                                        </p:cTn>
                                        <p:tgtEl>
                                          <p:spTgt spid="99"/>
                                        </p:tgtEl>
                                        <p:attrNameLst>
                                          <p:attrName>style.visibility</p:attrName>
                                        </p:attrNameLst>
                                      </p:cBhvr>
                                      <p:to>
                                        <p:strVal val="visible"/>
                                      </p:to>
                                    </p:set>
                                    <p:animEffect transition="in" filter="fade">
                                      <p:cBhvr>
                                        <p:cTn id="179" dur="500"/>
                                        <p:tgtEl>
                                          <p:spTgt spid="99"/>
                                        </p:tgtEl>
                                      </p:cBhvr>
                                    </p:animEffect>
                                  </p:childTnLst>
                                </p:cTn>
                              </p:par>
                              <p:par>
                                <p:cTn id="180" presetID="10" presetClass="entr" presetSubtype="0" fill="hold" grpId="0" nodeType="withEffect">
                                  <p:stCondLst>
                                    <p:cond delay="0"/>
                                  </p:stCondLst>
                                  <p:childTnLst>
                                    <p:set>
                                      <p:cBhvr>
                                        <p:cTn id="181" dur="1" fill="hold">
                                          <p:stCondLst>
                                            <p:cond delay="0"/>
                                          </p:stCondLst>
                                        </p:cTn>
                                        <p:tgtEl>
                                          <p:spTgt spid="100"/>
                                        </p:tgtEl>
                                        <p:attrNameLst>
                                          <p:attrName>style.visibility</p:attrName>
                                        </p:attrNameLst>
                                      </p:cBhvr>
                                      <p:to>
                                        <p:strVal val="visible"/>
                                      </p:to>
                                    </p:set>
                                    <p:animEffect transition="in" filter="fade">
                                      <p:cBhvr>
                                        <p:cTn id="182" dur="500"/>
                                        <p:tgtEl>
                                          <p:spTgt spid="100"/>
                                        </p:tgtEl>
                                      </p:cBhvr>
                                    </p:animEffect>
                                  </p:childTnLst>
                                </p:cTn>
                              </p:par>
                              <p:par>
                                <p:cTn id="183" presetID="10" presetClass="entr" presetSubtype="0" fill="hold" grpId="0" nodeType="withEffect">
                                  <p:stCondLst>
                                    <p:cond delay="0"/>
                                  </p:stCondLst>
                                  <p:childTnLst>
                                    <p:set>
                                      <p:cBhvr>
                                        <p:cTn id="184" dur="1" fill="hold">
                                          <p:stCondLst>
                                            <p:cond delay="0"/>
                                          </p:stCondLst>
                                        </p:cTn>
                                        <p:tgtEl>
                                          <p:spTgt spid="101"/>
                                        </p:tgtEl>
                                        <p:attrNameLst>
                                          <p:attrName>style.visibility</p:attrName>
                                        </p:attrNameLst>
                                      </p:cBhvr>
                                      <p:to>
                                        <p:strVal val="visible"/>
                                      </p:to>
                                    </p:set>
                                    <p:animEffect transition="in" filter="fade">
                                      <p:cBhvr>
                                        <p:cTn id="185" dur="500"/>
                                        <p:tgtEl>
                                          <p:spTgt spid="101"/>
                                        </p:tgtEl>
                                      </p:cBhvr>
                                    </p:animEffect>
                                  </p:childTnLst>
                                </p:cTn>
                              </p:par>
                              <p:par>
                                <p:cTn id="186" presetID="10" presetClass="entr" presetSubtype="0" fill="hold" grpId="0" nodeType="withEffect">
                                  <p:stCondLst>
                                    <p:cond delay="0"/>
                                  </p:stCondLst>
                                  <p:childTnLst>
                                    <p:set>
                                      <p:cBhvr>
                                        <p:cTn id="187" dur="1" fill="hold">
                                          <p:stCondLst>
                                            <p:cond delay="0"/>
                                          </p:stCondLst>
                                        </p:cTn>
                                        <p:tgtEl>
                                          <p:spTgt spid="103"/>
                                        </p:tgtEl>
                                        <p:attrNameLst>
                                          <p:attrName>style.visibility</p:attrName>
                                        </p:attrNameLst>
                                      </p:cBhvr>
                                      <p:to>
                                        <p:strVal val="visible"/>
                                      </p:to>
                                    </p:set>
                                    <p:animEffect transition="in" filter="fade">
                                      <p:cBhvr>
                                        <p:cTn id="188" dur="500"/>
                                        <p:tgtEl>
                                          <p:spTgt spid="103"/>
                                        </p:tgtEl>
                                      </p:cBhvr>
                                    </p:animEffect>
                                  </p:childTnLst>
                                </p:cTn>
                              </p:par>
                              <p:par>
                                <p:cTn id="189" presetID="10" presetClass="entr" presetSubtype="0" fill="hold" grpId="0" nodeType="withEffect">
                                  <p:stCondLst>
                                    <p:cond delay="0"/>
                                  </p:stCondLst>
                                  <p:childTnLst>
                                    <p:set>
                                      <p:cBhvr>
                                        <p:cTn id="190" dur="1" fill="hold">
                                          <p:stCondLst>
                                            <p:cond delay="0"/>
                                          </p:stCondLst>
                                        </p:cTn>
                                        <p:tgtEl>
                                          <p:spTgt spid="104"/>
                                        </p:tgtEl>
                                        <p:attrNameLst>
                                          <p:attrName>style.visibility</p:attrName>
                                        </p:attrNameLst>
                                      </p:cBhvr>
                                      <p:to>
                                        <p:strVal val="visible"/>
                                      </p:to>
                                    </p:set>
                                    <p:animEffect transition="in" filter="fade">
                                      <p:cBhvr>
                                        <p:cTn id="191" dur="500"/>
                                        <p:tgtEl>
                                          <p:spTgt spid="104"/>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106"/>
                                        </p:tgtEl>
                                        <p:attrNameLst>
                                          <p:attrName>style.visibility</p:attrName>
                                        </p:attrNameLst>
                                      </p:cBhvr>
                                      <p:to>
                                        <p:strVal val="visible"/>
                                      </p:to>
                                    </p:set>
                                    <p:animEffect transition="in" filter="fade">
                                      <p:cBhvr>
                                        <p:cTn id="194" dur="500"/>
                                        <p:tgtEl>
                                          <p:spTgt spid="106"/>
                                        </p:tgtEl>
                                      </p:cBhvr>
                                    </p:animEffect>
                                  </p:childTnLst>
                                </p:cTn>
                              </p:par>
                              <p:par>
                                <p:cTn id="195" presetID="10" presetClass="entr" presetSubtype="0" fill="hold" grpId="0" nodeType="withEffect">
                                  <p:stCondLst>
                                    <p:cond delay="0"/>
                                  </p:stCondLst>
                                  <p:childTnLst>
                                    <p:set>
                                      <p:cBhvr>
                                        <p:cTn id="196" dur="1" fill="hold">
                                          <p:stCondLst>
                                            <p:cond delay="0"/>
                                          </p:stCondLst>
                                        </p:cTn>
                                        <p:tgtEl>
                                          <p:spTgt spid="109"/>
                                        </p:tgtEl>
                                        <p:attrNameLst>
                                          <p:attrName>style.visibility</p:attrName>
                                        </p:attrNameLst>
                                      </p:cBhvr>
                                      <p:to>
                                        <p:strVal val="visible"/>
                                      </p:to>
                                    </p:set>
                                    <p:animEffect transition="in" filter="fade">
                                      <p:cBhvr>
                                        <p:cTn id="197" dur="500"/>
                                        <p:tgtEl>
                                          <p:spTgt spid="109"/>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105"/>
                                        </p:tgtEl>
                                        <p:attrNameLst>
                                          <p:attrName>style.visibility</p:attrName>
                                        </p:attrNameLst>
                                      </p:cBhvr>
                                      <p:to>
                                        <p:strVal val="visible"/>
                                      </p:to>
                                    </p:set>
                                    <p:animEffect transition="in" filter="fade">
                                      <p:cBhvr>
                                        <p:cTn id="200" dur="500"/>
                                        <p:tgtEl>
                                          <p:spTgt spid="105"/>
                                        </p:tgtEl>
                                      </p:cBhvr>
                                    </p:animEffect>
                                  </p:childTnLst>
                                </p:cTn>
                              </p:par>
                              <p:par>
                                <p:cTn id="201" presetID="10" presetClass="entr" presetSubtype="0" fill="hold" grpId="0" nodeType="withEffect">
                                  <p:stCondLst>
                                    <p:cond delay="0"/>
                                  </p:stCondLst>
                                  <p:childTnLst>
                                    <p:set>
                                      <p:cBhvr>
                                        <p:cTn id="202" dur="1" fill="hold">
                                          <p:stCondLst>
                                            <p:cond delay="0"/>
                                          </p:stCondLst>
                                        </p:cTn>
                                        <p:tgtEl>
                                          <p:spTgt spid="97"/>
                                        </p:tgtEl>
                                        <p:attrNameLst>
                                          <p:attrName>style.visibility</p:attrName>
                                        </p:attrNameLst>
                                      </p:cBhvr>
                                      <p:to>
                                        <p:strVal val="visible"/>
                                      </p:to>
                                    </p:set>
                                    <p:animEffect transition="in" filter="fade">
                                      <p:cBhvr>
                                        <p:cTn id="203" dur="500"/>
                                        <p:tgtEl>
                                          <p:spTgt spid="97"/>
                                        </p:tgtEl>
                                      </p:cBhvr>
                                    </p:animEffect>
                                  </p:childTnLst>
                                </p:cTn>
                              </p:par>
                              <p:par>
                                <p:cTn id="204" presetID="10" presetClass="entr" presetSubtype="0" fill="hold" grpId="1" nodeType="withEffect">
                                  <p:stCondLst>
                                    <p:cond delay="0"/>
                                  </p:stCondLst>
                                  <p:childTnLst>
                                    <p:set>
                                      <p:cBhvr>
                                        <p:cTn id="205" dur="1" fill="hold">
                                          <p:stCondLst>
                                            <p:cond delay="0"/>
                                          </p:stCondLst>
                                        </p:cTn>
                                        <p:tgtEl>
                                          <p:spTgt spid="96"/>
                                        </p:tgtEl>
                                        <p:attrNameLst>
                                          <p:attrName>style.visibility</p:attrName>
                                        </p:attrNameLst>
                                      </p:cBhvr>
                                      <p:to>
                                        <p:strVal val="visible"/>
                                      </p:to>
                                    </p:set>
                                    <p:animEffect transition="in" filter="fade">
                                      <p:cBhvr>
                                        <p:cTn id="206" dur="500"/>
                                        <p:tgtEl>
                                          <p:spTgt spid="96"/>
                                        </p:tgtEl>
                                      </p:cBhvr>
                                    </p:animEffect>
                                  </p:childTnLst>
                                </p:cTn>
                              </p:par>
                              <p:par>
                                <p:cTn id="207" presetID="10" presetClass="entr" presetSubtype="0" fill="hold" grpId="2" nodeType="withEffect">
                                  <p:stCondLst>
                                    <p:cond delay="0"/>
                                  </p:stCondLst>
                                  <p:childTnLst>
                                    <p:set>
                                      <p:cBhvr>
                                        <p:cTn id="208" dur="1" fill="hold">
                                          <p:stCondLst>
                                            <p:cond delay="0"/>
                                          </p:stCondLst>
                                        </p:cTn>
                                        <p:tgtEl>
                                          <p:spTgt spid="71"/>
                                        </p:tgtEl>
                                        <p:attrNameLst>
                                          <p:attrName>style.visibility</p:attrName>
                                        </p:attrNameLst>
                                      </p:cBhvr>
                                      <p:to>
                                        <p:strVal val="visible"/>
                                      </p:to>
                                    </p:set>
                                    <p:animEffect transition="in" filter="fade">
                                      <p:cBhvr>
                                        <p:cTn id="209" dur="500"/>
                                        <p:tgtEl>
                                          <p:spTgt spid="71"/>
                                        </p:tgtEl>
                                      </p:cBhvr>
                                    </p:animEffect>
                                  </p:childTnLst>
                                </p:cTn>
                              </p:par>
                              <p:par>
                                <p:cTn id="210" presetID="10" presetClass="entr" presetSubtype="0" fill="hold" grpId="0" nodeType="withEffect">
                                  <p:stCondLst>
                                    <p:cond delay="0"/>
                                  </p:stCondLst>
                                  <p:childTnLst>
                                    <p:set>
                                      <p:cBhvr>
                                        <p:cTn id="211" dur="1" fill="hold">
                                          <p:stCondLst>
                                            <p:cond delay="0"/>
                                          </p:stCondLst>
                                        </p:cTn>
                                        <p:tgtEl>
                                          <p:spTgt spid="108"/>
                                        </p:tgtEl>
                                        <p:attrNameLst>
                                          <p:attrName>style.visibility</p:attrName>
                                        </p:attrNameLst>
                                      </p:cBhvr>
                                      <p:to>
                                        <p:strVal val="visible"/>
                                      </p:to>
                                    </p:set>
                                    <p:animEffect transition="in" filter="fade">
                                      <p:cBhvr>
                                        <p:cTn id="212" dur="500"/>
                                        <p:tgtEl>
                                          <p:spTgt spid="108"/>
                                        </p:tgtEl>
                                      </p:cBhvr>
                                    </p:animEffect>
                                  </p:childTnLst>
                                </p:cTn>
                              </p:par>
                              <p:par>
                                <p:cTn id="213" presetID="10" presetClass="entr" presetSubtype="0" fill="hold" grpId="0" nodeType="withEffect">
                                  <p:stCondLst>
                                    <p:cond delay="0"/>
                                  </p:stCondLst>
                                  <p:childTnLst>
                                    <p:set>
                                      <p:cBhvr>
                                        <p:cTn id="214" dur="1" fill="hold">
                                          <p:stCondLst>
                                            <p:cond delay="0"/>
                                          </p:stCondLst>
                                        </p:cTn>
                                        <p:tgtEl>
                                          <p:spTgt spid="107"/>
                                        </p:tgtEl>
                                        <p:attrNameLst>
                                          <p:attrName>style.visibility</p:attrName>
                                        </p:attrNameLst>
                                      </p:cBhvr>
                                      <p:to>
                                        <p:strVal val="visible"/>
                                      </p:to>
                                    </p:set>
                                    <p:animEffect transition="in" filter="fade">
                                      <p:cBhvr>
                                        <p:cTn id="215" dur="500"/>
                                        <p:tgtEl>
                                          <p:spTgt spid="107"/>
                                        </p:tgtEl>
                                      </p:cBhvr>
                                    </p:animEffect>
                                  </p:childTnLst>
                                </p:cTn>
                              </p:par>
                              <p:par>
                                <p:cTn id="216" presetID="10" presetClass="entr" presetSubtype="0" fill="hold" grpId="0" nodeType="withEffect">
                                  <p:stCondLst>
                                    <p:cond delay="0"/>
                                  </p:stCondLst>
                                  <p:childTnLst>
                                    <p:set>
                                      <p:cBhvr>
                                        <p:cTn id="217" dur="1" fill="hold">
                                          <p:stCondLst>
                                            <p:cond delay="0"/>
                                          </p:stCondLst>
                                        </p:cTn>
                                        <p:tgtEl>
                                          <p:spTgt spid="102"/>
                                        </p:tgtEl>
                                        <p:attrNameLst>
                                          <p:attrName>style.visibility</p:attrName>
                                        </p:attrNameLst>
                                      </p:cBhvr>
                                      <p:to>
                                        <p:strVal val="visible"/>
                                      </p:to>
                                    </p:set>
                                    <p:animEffect transition="in" filter="fade">
                                      <p:cBhvr>
                                        <p:cTn id="218" dur="500"/>
                                        <p:tgtEl>
                                          <p:spTgt spid="102"/>
                                        </p:tgtEl>
                                      </p:cBhvr>
                                    </p:animEffect>
                                  </p:childTnLst>
                                </p:cTn>
                              </p:par>
                              <p:par>
                                <p:cTn id="219" presetID="10" presetClass="entr" presetSubtype="0" fill="hold" grpId="0" nodeType="withEffect">
                                  <p:stCondLst>
                                    <p:cond delay="0"/>
                                  </p:stCondLst>
                                  <p:childTnLst>
                                    <p:set>
                                      <p:cBhvr>
                                        <p:cTn id="220" dur="1" fill="hold">
                                          <p:stCondLst>
                                            <p:cond delay="0"/>
                                          </p:stCondLst>
                                        </p:cTn>
                                        <p:tgtEl>
                                          <p:spTgt spid="110"/>
                                        </p:tgtEl>
                                        <p:attrNameLst>
                                          <p:attrName>style.visibility</p:attrName>
                                        </p:attrNameLst>
                                      </p:cBhvr>
                                      <p:to>
                                        <p:strVal val="visible"/>
                                      </p:to>
                                    </p:set>
                                    <p:animEffect transition="in" filter="fade">
                                      <p:cBhvr>
                                        <p:cTn id="221" dur="500"/>
                                        <p:tgtEl>
                                          <p:spTgt spid="110"/>
                                        </p:tgtEl>
                                      </p:cBhvr>
                                    </p:animEffect>
                                  </p:childTnLst>
                                </p:cTn>
                              </p:par>
                              <p:par>
                                <p:cTn id="222" presetID="10" presetClass="entr" presetSubtype="0" fill="hold" grpId="0" nodeType="withEffect">
                                  <p:stCondLst>
                                    <p:cond delay="0"/>
                                  </p:stCondLst>
                                  <p:childTnLst>
                                    <p:set>
                                      <p:cBhvr>
                                        <p:cTn id="223" dur="1" fill="hold">
                                          <p:stCondLst>
                                            <p:cond delay="0"/>
                                          </p:stCondLst>
                                        </p:cTn>
                                        <p:tgtEl>
                                          <p:spTgt spid="112"/>
                                        </p:tgtEl>
                                        <p:attrNameLst>
                                          <p:attrName>style.visibility</p:attrName>
                                        </p:attrNameLst>
                                      </p:cBhvr>
                                      <p:to>
                                        <p:strVal val="visible"/>
                                      </p:to>
                                    </p:set>
                                    <p:animEffect transition="in" filter="fade">
                                      <p:cBhvr>
                                        <p:cTn id="224" dur="500"/>
                                        <p:tgtEl>
                                          <p:spTgt spid="112"/>
                                        </p:tgtEl>
                                      </p:cBhvr>
                                    </p:animEffect>
                                  </p:childTnLst>
                                </p:cTn>
                              </p:par>
                              <p:par>
                                <p:cTn id="225" presetID="10" presetClass="entr" presetSubtype="0" fill="hold" grpId="0" nodeType="withEffect">
                                  <p:stCondLst>
                                    <p:cond delay="0"/>
                                  </p:stCondLst>
                                  <p:childTnLst>
                                    <p:set>
                                      <p:cBhvr>
                                        <p:cTn id="226" dur="1" fill="hold">
                                          <p:stCondLst>
                                            <p:cond delay="0"/>
                                          </p:stCondLst>
                                        </p:cTn>
                                        <p:tgtEl>
                                          <p:spTgt spid="113"/>
                                        </p:tgtEl>
                                        <p:attrNameLst>
                                          <p:attrName>style.visibility</p:attrName>
                                        </p:attrNameLst>
                                      </p:cBhvr>
                                      <p:to>
                                        <p:strVal val="visible"/>
                                      </p:to>
                                    </p:set>
                                    <p:animEffect transition="in" filter="fade">
                                      <p:cBhvr>
                                        <p:cTn id="227" dur="500"/>
                                        <p:tgtEl>
                                          <p:spTgt spid="113"/>
                                        </p:tgtEl>
                                      </p:cBhvr>
                                    </p:animEffect>
                                  </p:childTnLst>
                                </p:cTn>
                              </p:par>
                              <p:par>
                                <p:cTn id="228" presetID="10" presetClass="entr" presetSubtype="0" fill="hold" nodeType="withEffect">
                                  <p:stCondLst>
                                    <p:cond delay="0"/>
                                  </p:stCondLst>
                                  <p:childTnLst>
                                    <p:set>
                                      <p:cBhvr>
                                        <p:cTn id="229" dur="1" fill="hold">
                                          <p:stCondLst>
                                            <p:cond delay="0"/>
                                          </p:stCondLst>
                                        </p:cTn>
                                        <p:tgtEl>
                                          <p:spTgt spid="111"/>
                                        </p:tgtEl>
                                        <p:attrNameLst>
                                          <p:attrName>style.visibility</p:attrName>
                                        </p:attrNameLst>
                                      </p:cBhvr>
                                      <p:to>
                                        <p:strVal val="visible"/>
                                      </p:to>
                                    </p:set>
                                    <p:animEffect transition="in" filter="fade">
                                      <p:cBhvr>
                                        <p:cTn id="230" dur="500"/>
                                        <p:tgtEl>
                                          <p:spTgt spid="111"/>
                                        </p:tgtEl>
                                      </p:cBhvr>
                                    </p:animEffect>
                                  </p:childTnLst>
                                </p:cTn>
                              </p:par>
                              <p:par>
                                <p:cTn id="231" presetID="10" presetClass="entr" presetSubtype="0" fill="hold" nodeType="withEffect">
                                  <p:stCondLst>
                                    <p:cond delay="0"/>
                                  </p:stCondLst>
                                  <p:childTnLst>
                                    <p:set>
                                      <p:cBhvr>
                                        <p:cTn id="232" dur="1" fill="hold">
                                          <p:stCondLst>
                                            <p:cond delay="0"/>
                                          </p:stCondLst>
                                        </p:cTn>
                                        <p:tgtEl>
                                          <p:spTgt spid="114"/>
                                        </p:tgtEl>
                                        <p:attrNameLst>
                                          <p:attrName>style.visibility</p:attrName>
                                        </p:attrNameLst>
                                      </p:cBhvr>
                                      <p:to>
                                        <p:strVal val="visible"/>
                                      </p:to>
                                    </p:set>
                                    <p:animEffect transition="in" filter="fade">
                                      <p:cBhvr>
                                        <p:cTn id="233" dur="500"/>
                                        <p:tgtEl>
                                          <p:spTgt spid="114"/>
                                        </p:tgtEl>
                                      </p:cBhvr>
                                    </p:animEffect>
                                  </p:childTnLst>
                                </p:cTn>
                              </p:par>
                              <p:par>
                                <p:cTn id="234" presetID="10" presetClass="entr" presetSubtype="0" fill="hold" grpId="2" nodeType="withEffect">
                                  <p:stCondLst>
                                    <p:cond delay="0"/>
                                  </p:stCondLst>
                                  <p:childTnLst>
                                    <p:set>
                                      <p:cBhvr>
                                        <p:cTn id="235" dur="1" fill="hold">
                                          <p:stCondLst>
                                            <p:cond delay="0"/>
                                          </p:stCondLst>
                                        </p:cTn>
                                        <p:tgtEl>
                                          <p:spTgt spid="77"/>
                                        </p:tgtEl>
                                        <p:attrNameLst>
                                          <p:attrName>style.visibility</p:attrName>
                                        </p:attrNameLst>
                                      </p:cBhvr>
                                      <p:to>
                                        <p:strVal val="visible"/>
                                      </p:to>
                                    </p:set>
                                    <p:animEffect transition="in" filter="fade">
                                      <p:cBhvr>
                                        <p:cTn id="236" dur="500"/>
                                        <p:tgtEl>
                                          <p:spTgt spid="77"/>
                                        </p:tgtEl>
                                      </p:cBhvr>
                                    </p:animEffect>
                                  </p:childTnLst>
                                </p:cTn>
                              </p:par>
                              <p:par>
                                <p:cTn id="237" presetID="10" presetClass="entr" presetSubtype="0" fill="hold" grpId="2" nodeType="withEffect">
                                  <p:stCondLst>
                                    <p:cond delay="0"/>
                                  </p:stCondLst>
                                  <p:childTnLst>
                                    <p:set>
                                      <p:cBhvr>
                                        <p:cTn id="238" dur="1" fill="hold">
                                          <p:stCondLst>
                                            <p:cond delay="0"/>
                                          </p:stCondLst>
                                        </p:cTn>
                                        <p:tgtEl>
                                          <p:spTgt spid="73"/>
                                        </p:tgtEl>
                                        <p:attrNameLst>
                                          <p:attrName>style.visibility</p:attrName>
                                        </p:attrNameLst>
                                      </p:cBhvr>
                                      <p:to>
                                        <p:strVal val="visible"/>
                                      </p:to>
                                    </p:set>
                                    <p:animEffect transition="in" filter="fade">
                                      <p:cBhvr>
                                        <p:cTn id="239" dur="500"/>
                                        <p:tgtEl>
                                          <p:spTgt spid="73"/>
                                        </p:tgtEl>
                                      </p:cBhvr>
                                    </p:animEffect>
                                  </p:childTnLst>
                                </p:cTn>
                              </p:par>
                              <p:par>
                                <p:cTn id="240" presetID="10" presetClass="entr" presetSubtype="0" fill="hold" grpId="2" nodeType="withEffect">
                                  <p:stCondLst>
                                    <p:cond delay="0"/>
                                  </p:stCondLst>
                                  <p:childTnLst>
                                    <p:set>
                                      <p:cBhvr>
                                        <p:cTn id="241" dur="1" fill="hold">
                                          <p:stCondLst>
                                            <p:cond delay="0"/>
                                          </p:stCondLst>
                                        </p:cTn>
                                        <p:tgtEl>
                                          <p:spTgt spid="75"/>
                                        </p:tgtEl>
                                        <p:attrNameLst>
                                          <p:attrName>style.visibility</p:attrName>
                                        </p:attrNameLst>
                                      </p:cBhvr>
                                      <p:to>
                                        <p:strVal val="visible"/>
                                      </p:to>
                                    </p:set>
                                    <p:animEffect transition="in" filter="fade">
                                      <p:cBhvr>
                                        <p:cTn id="242" dur="500"/>
                                        <p:tgtEl>
                                          <p:spTgt spid="75"/>
                                        </p:tgtEl>
                                      </p:cBhvr>
                                    </p:animEffect>
                                  </p:childTnLst>
                                </p:cTn>
                              </p:par>
                            </p:childTnLst>
                          </p:cTn>
                        </p:par>
                      </p:childTnLst>
                    </p:cTn>
                  </p:par>
                  <p:par>
                    <p:cTn id="243" fill="hold">
                      <p:stCondLst>
                        <p:cond delay="indefinite"/>
                      </p:stCondLst>
                      <p:childTnLst>
                        <p:par>
                          <p:cTn id="244" fill="hold">
                            <p:stCondLst>
                              <p:cond delay="0"/>
                            </p:stCondLst>
                            <p:childTnLst>
                              <p:par>
                                <p:cTn id="245" presetID="10" presetClass="entr" presetSubtype="0" fill="hold" grpId="0" nodeType="clickEffect">
                                  <p:stCondLst>
                                    <p:cond delay="0"/>
                                  </p:stCondLst>
                                  <p:childTnLst>
                                    <p:set>
                                      <p:cBhvr>
                                        <p:cTn id="246" dur="1" fill="hold">
                                          <p:stCondLst>
                                            <p:cond delay="0"/>
                                          </p:stCondLst>
                                        </p:cTn>
                                        <p:tgtEl>
                                          <p:spTgt spid="93"/>
                                        </p:tgtEl>
                                        <p:attrNameLst>
                                          <p:attrName>style.visibility</p:attrName>
                                        </p:attrNameLst>
                                      </p:cBhvr>
                                      <p:to>
                                        <p:strVal val="visible"/>
                                      </p:to>
                                    </p:set>
                                    <p:animEffect transition="in" filter="fade">
                                      <p:cBhvr>
                                        <p:cTn id="247"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6" grpId="1" animBg="1"/>
      <p:bldP spid="66" grpId="2" animBg="1"/>
      <p:bldP spid="67" grpId="0" animBg="1"/>
      <p:bldP spid="67" grpId="1" animBg="1"/>
      <p:bldP spid="68" grpId="0" animBg="1"/>
      <p:bldP spid="68" grpId="1" animBg="1"/>
      <p:bldP spid="68" grpId="2" animBg="1"/>
      <p:bldP spid="69" grpId="0" animBg="1"/>
      <p:bldP spid="69" grpId="1" animBg="1"/>
      <p:bldP spid="70" grpId="0" animBg="1"/>
      <p:bldP spid="70" grpId="1" animBg="1"/>
      <p:bldP spid="70" grpId="2" animBg="1"/>
      <p:bldP spid="71" grpId="0" animBg="1"/>
      <p:bldP spid="71" grpId="1" animBg="1"/>
      <p:bldP spid="71" grpId="2" animBg="1"/>
      <p:bldP spid="72" grpId="0" animBg="1"/>
      <p:bldP spid="72" grpId="1" animBg="1"/>
      <p:bldP spid="73" grpId="0" animBg="1"/>
      <p:bldP spid="73" grpId="1" animBg="1"/>
      <p:bldP spid="73" grpId="2" animBg="1"/>
      <p:bldP spid="74" grpId="0" animBg="1"/>
      <p:bldP spid="74" grpId="1" animBg="1"/>
      <p:bldP spid="75" grpId="0" animBg="1"/>
      <p:bldP spid="75" grpId="1" animBg="1"/>
      <p:bldP spid="75" grpId="2" animBg="1"/>
      <p:bldP spid="76" grpId="0" animBg="1"/>
      <p:bldP spid="76" grpId="1" animBg="1"/>
      <p:bldP spid="77" grpId="0" animBg="1"/>
      <p:bldP spid="77" grpId="1" animBg="1"/>
      <p:bldP spid="77" grpId="2"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p:bldP spid="94" grpId="0" animBg="1"/>
      <p:bldP spid="95" grpId="0" animBg="1"/>
      <p:bldP spid="96" grpId="0" animBg="1"/>
      <p:bldP spid="96" grpId="1"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2" grpId="0" animBg="1"/>
      <p:bldP spid="1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5496" y="1583098"/>
            <a:ext cx="8351838" cy="4300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242" name="Title 1"/>
          <p:cNvSpPr>
            <a:spLocks noGrp="1"/>
          </p:cNvSpPr>
          <p:nvPr>
            <p:ph type="title"/>
          </p:nvPr>
        </p:nvSpPr>
        <p:spPr/>
        <p:txBody>
          <a:bodyPr/>
          <a:lstStyle/>
          <a:p>
            <a:r>
              <a:rPr lang="en-US" altLang="en-US" dirty="0"/>
              <a:t>Least Squares Regression Line</a:t>
            </a:r>
          </a:p>
        </p:txBody>
      </p:sp>
      <p:cxnSp>
        <p:nvCxnSpPr>
          <p:cNvPr id="5" name="Straight Connector 4"/>
          <p:cNvCxnSpPr/>
          <p:nvPr/>
        </p:nvCxnSpPr>
        <p:spPr>
          <a:xfrm flipV="1">
            <a:off x="3295650" y="2538350"/>
            <a:ext cx="5848350" cy="1246188"/>
          </a:xfrm>
          <a:prstGeom prst="line">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64514"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97012" y="5603081"/>
            <a:ext cx="838200" cy="107315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ular Callout 6"/>
          <p:cNvSpPr/>
          <p:nvPr/>
        </p:nvSpPr>
        <p:spPr>
          <a:xfrm>
            <a:off x="2767805" y="6087972"/>
            <a:ext cx="7086600" cy="369888"/>
          </a:xfrm>
          <a:prstGeom prst="wedgeRectCallout">
            <a:avLst>
              <a:gd name="adj1" fmla="val -55386"/>
              <a:gd name="adj2" fmla="val 1573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6" name="TextBox 5"/>
          <p:cNvSpPr txBox="1">
            <a:spLocks noChangeArrowheads="1"/>
          </p:cNvSpPr>
          <p:nvPr/>
        </p:nvSpPr>
        <p:spPr bwMode="auto">
          <a:xfrm>
            <a:off x="2882105" y="6087972"/>
            <a:ext cx="6858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dirty="0">
                <a:solidFill>
                  <a:schemeClr val="bg1"/>
                </a:solidFill>
              </a:rPr>
              <a:t>The least squares line minimizes the sum of squared residuals!</a:t>
            </a:r>
          </a:p>
        </p:txBody>
      </p:sp>
    </p:spTree>
    <p:extLst>
      <p:ext uri="{BB962C8B-B14F-4D97-AF65-F5344CB8AC3E}">
        <p14:creationId xmlns:p14="http://schemas.microsoft.com/office/powerpoint/2010/main" val="888482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64514"/>
                                        </p:tgtEl>
                                        <p:attrNameLst>
                                          <p:attrName>style.visibility</p:attrName>
                                        </p:attrNameLst>
                                      </p:cBhvr>
                                      <p:to>
                                        <p:strVal val="visible"/>
                                      </p:to>
                                    </p:set>
                                    <p:animEffect transition="in" filter="fade">
                                      <p:cBhvr>
                                        <p:cTn id="7" dur="500"/>
                                        <p:tgtEl>
                                          <p:spTgt spid="645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2D57D1-AE9E-E444-9DF9-8859D3554A28}"/>
              </a:ext>
            </a:extLst>
          </p:cNvPr>
          <p:cNvPicPr>
            <a:picLocks noChangeAspect="1"/>
          </p:cNvPicPr>
          <p:nvPr/>
        </p:nvPicPr>
        <p:blipFill>
          <a:blip r:embed="rId3"/>
          <a:stretch>
            <a:fillRect/>
          </a:stretch>
        </p:blipFill>
        <p:spPr>
          <a:xfrm>
            <a:off x="508000" y="1026948"/>
            <a:ext cx="11226800" cy="660400"/>
          </a:xfrm>
          <a:prstGeom prst="rect">
            <a:avLst/>
          </a:prstGeom>
        </p:spPr>
      </p:pic>
      <p:sp>
        <p:nvSpPr>
          <p:cNvPr id="16386" name="Rectangle 2"/>
          <p:cNvSpPr>
            <a:spLocks noGrp="1" noChangeArrowheads="1"/>
          </p:cNvSpPr>
          <p:nvPr>
            <p:ph type="title"/>
          </p:nvPr>
        </p:nvSpPr>
        <p:spPr>
          <a:xfrm>
            <a:off x="1524000" y="292100"/>
            <a:ext cx="8991600" cy="1143000"/>
          </a:xfrm>
          <a:noFill/>
        </p:spPr>
        <p:txBody>
          <a:bodyPr vert="horz" lIns="90488" tIns="44450" rIns="90488" bIns="44450" rtlCol="0" anchor="ctr">
            <a:normAutofit fontScale="90000"/>
          </a:bodyPr>
          <a:lstStyle/>
          <a:p>
            <a:pPr eaLnBrk="1" hangingPunct="1"/>
            <a:r>
              <a:rPr lang="en-US" altLang="en-US" dirty="0">
                <a:ea typeface="ＭＳ Ｐゴシック" pitchFamily="34" charset="-128"/>
              </a:rPr>
              <a:t>Interpreting </a:t>
            </a:r>
            <a:r>
              <a:rPr lang="en-US" altLang="en-US" i="1" dirty="0">
                <a:latin typeface="Times New Roman" pitchFamily="18" charset="0"/>
                <a:ea typeface="ＭＳ Ｐゴシック" pitchFamily="34" charset="-128"/>
              </a:rPr>
              <a:t>r</a:t>
            </a:r>
            <a:r>
              <a:rPr lang="en-US" altLang="en-US" i="1" baseline="30000" dirty="0">
                <a:latin typeface="Times New Roman" pitchFamily="18" charset="0"/>
                <a:ea typeface="ＭＳ Ｐゴシック" pitchFamily="34" charset="-128"/>
              </a:rPr>
              <a:t>2</a:t>
            </a:r>
            <a:r>
              <a:rPr lang="en-US" altLang="en-US" i="1" dirty="0">
                <a:latin typeface="Times New Roman" pitchFamily="18" charset="0"/>
                <a:ea typeface="ＭＳ Ｐゴシック" pitchFamily="34" charset="-128"/>
              </a:rPr>
              <a:t> </a:t>
            </a:r>
            <a:r>
              <a:rPr lang="en-US" altLang="en-US" dirty="0">
                <a:ea typeface="ＭＳ Ｐゴシック" pitchFamily="34" charset="-128"/>
              </a:rPr>
              <a:t>: </a:t>
            </a:r>
            <a:br>
              <a:rPr lang="en-US" altLang="en-US" dirty="0">
                <a:ea typeface="ＭＳ Ｐゴシック" pitchFamily="34" charset="-128"/>
              </a:rPr>
            </a:br>
            <a:r>
              <a:rPr lang="en-US" altLang="en-US" dirty="0">
                <a:ea typeface="ＭＳ Ｐゴシック" pitchFamily="34" charset="-128"/>
              </a:rPr>
              <a:t>Explained Variation</a:t>
            </a:r>
            <a:endParaRPr lang="en-US" altLang="en-US" i="1" dirty="0">
              <a:ea typeface="ＭＳ Ｐゴシック" pitchFamily="34" charset="-128"/>
            </a:endParaRPr>
          </a:p>
        </p:txBody>
      </p:sp>
      <p:sp>
        <p:nvSpPr>
          <p:cNvPr id="16387" name="Text Box 3"/>
          <p:cNvSpPr txBox="1">
            <a:spLocks noChangeArrowheads="1"/>
          </p:cNvSpPr>
          <p:nvPr/>
        </p:nvSpPr>
        <p:spPr bwMode="auto">
          <a:xfrm>
            <a:off x="513862" y="2782561"/>
            <a:ext cx="11074399"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algn="ctr">
              <a:spcBef>
                <a:spcPct val="0"/>
              </a:spcBef>
              <a:buFontTx/>
              <a:buNone/>
            </a:pPr>
            <a:r>
              <a:rPr lang="en-US" altLang="en-US" sz="4000" b="1" dirty="0"/>
              <a:t>Key Point: The value of </a:t>
            </a:r>
            <a:r>
              <a:rPr lang="en-US" altLang="en-US" sz="4000" b="1" i="1" dirty="0">
                <a:latin typeface="Times New Roman" pitchFamily="18" charset="0"/>
              </a:rPr>
              <a:t>r</a:t>
            </a:r>
            <a:r>
              <a:rPr lang="en-US" altLang="en-US" sz="4000" b="1" baseline="30000" dirty="0">
                <a:latin typeface="Times New Roman" pitchFamily="18" charset="0"/>
              </a:rPr>
              <a:t>2</a:t>
            </a:r>
            <a:r>
              <a:rPr lang="en-US" altLang="en-US" sz="4000" b="1" dirty="0"/>
              <a:t> is the proportion of the variation in </a:t>
            </a:r>
            <a:r>
              <a:rPr lang="en-US" altLang="en-US" sz="4000" b="1" i="1" dirty="0">
                <a:latin typeface="Times New Roman" pitchFamily="18" charset="0"/>
              </a:rPr>
              <a:t>y</a:t>
            </a:r>
            <a:r>
              <a:rPr lang="en-US" altLang="en-US" sz="4000" b="1" dirty="0"/>
              <a:t> that is explained by the linear relationship between </a:t>
            </a:r>
            <a:r>
              <a:rPr lang="en-US" altLang="en-US" sz="4000" b="1" i="1" dirty="0">
                <a:latin typeface="Times New Roman" pitchFamily="18" charset="0"/>
              </a:rPr>
              <a:t>x</a:t>
            </a:r>
            <a:r>
              <a:rPr lang="en-US" altLang="en-US" sz="4000" b="1" dirty="0"/>
              <a:t> and </a:t>
            </a:r>
            <a:r>
              <a:rPr lang="en-US" altLang="en-US" sz="4000" b="1" i="1" dirty="0">
                <a:latin typeface="Times New Roman" pitchFamily="18" charset="0"/>
              </a:rPr>
              <a:t>y</a:t>
            </a:r>
            <a:r>
              <a:rPr lang="en-US" altLang="en-US" sz="4000" b="1" dirty="0"/>
              <a:t>.</a:t>
            </a:r>
          </a:p>
        </p:txBody>
      </p:sp>
      <mc:AlternateContent xmlns:mc="http://schemas.openxmlformats.org/markup-compatibility/2006" xmlns:a14="http://schemas.microsoft.com/office/drawing/2010/main">
        <mc:Choice Requires="a14">
          <p:sp>
            <p:nvSpPr>
              <p:cNvPr id="2" name="TextBox 1"/>
              <p:cNvSpPr txBox="1"/>
              <p:nvPr/>
            </p:nvSpPr>
            <p:spPr>
              <a:xfrm>
                <a:off x="3467100" y="5244772"/>
                <a:ext cx="5334000" cy="679738"/>
              </a:xfrm>
              <a:prstGeom prst="rect">
                <a:avLst/>
              </a:prstGeom>
              <a:noFill/>
            </p:spPr>
            <p:txBody>
              <a:bodyPr wrap="square" rtlCol="0">
                <a:spAutoFit/>
              </a:bodyPr>
              <a:lstStyle/>
              <a:p>
                <a:r>
                  <a:rPr lang="en-US" sz="2400" dirty="0"/>
                  <a:t>In ANOVA, </a:t>
                </a:r>
                <a14:m>
                  <m:oMath xmlns:m="http://schemas.openxmlformats.org/officeDocument/2006/math">
                    <m:sSup>
                      <m:sSupPr>
                        <m:ctrlPr>
                          <a:rPr lang="en-US" sz="2400" i="1">
                            <a:latin typeface="Cambria Math" panose="02040503050406030204" pitchFamily="18" charset="0"/>
                          </a:rPr>
                        </m:ctrlPr>
                      </m:sSupPr>
                      <m:e>
                        <m:r>
                          <a:rPr lang="en-US" sz="2400" i="1">
                            <a:latin typeface="Cambria Math" panose="02040503050406030204" pitchFamily="18" charset="0"/>
                          </a:rPr>
                          <m:t>𝑟</m:t>
                        </m:r>
                      </m:e>
                      <m:sup>
                        <m:r>
                          <a:rPr lang="en-US" sz="2400" i="1">
                            <a:latin typeface="Cambria Math" panose="02040503050406030204" pitchFamily="18" charset="0"/>
                          </a:rPr>
                          <m:t>2</m:t>
                        </m:r>
                      </m:sup>
                    </m:sSup>
                    <m:r>
                      <a:rPr lang="en-US" sz="2400" i="1">
                        <a:latin typeface="Cambria Math" panose="02040503050406030204" pitchFamily="18" charset="0"/>
                      </a:rPr>
                      <m:t>=</m:t>
                    </m:r>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𝑆𝑆</m:t>
                            </m:r>
                          </m:e>
                          <m:sub>
                            <m:r>
                              <a:rPr lang="en-US" sz="2400" i="1">
                                <a:latin typeface="Cambria Math" panose="02040503050406030204" pitchFamily="18" charset="0"/>
                              </a:rPr>
                              <m:t>𝑚𝑜𝑑𝑒𝑙</m:t>
                            </m:r>
                          </m:sub>
                        </m:sSub>
                        <m:r>
                          <a:rPr lang="en-US" sz="2400" i="1">
                            <a:latin typeface="Cambria Math" panose="02040503050406030204" pitchFamily="18" charset="0"/>
                          </a:rPr>
                          <m:t> (</m:t>
                        </m:r>
                        <m:r>
                          <a:rPr lang="en-US" sz="2400" i="1">
                            <a:latin typeface="Cambria Math" panose="02040503050406030204" pitchFamily="18" charset="0"/>
                          </a:rPr>
                          <m:t>𝑡𝑜𝑝</m:t>
                        </m:r>
                        <m:r>
                          <a:rPr lang="en-US" sz="2400" i="1">
                            <a:latin typeface="Cambria Math" panose="02040503050406030204" pitchFamily="18" charset="0"/>
                          </a:rPr>
                          <m:t> </m:t>
                        </m:r>
                        <m:r>
                          <a:rPr lang="en-US" sz="2400" i="1">
                            <a:latin typeface="Cambria Math" panose="02040503050406030204" pitchFamily="18" charset="0"/>
                          </a:rPr>
                          <m:t>𝑟𝑜𝑤</m:t>
                        </m:r>
                        <m:r>
                          <a:rPr lang="en-US" sz="2400" i="1">
                            <a:latin typeface="Cambria Math" panose="02040503050406030204" pitchFamily="18" charset="0"/>
                          </a:rPr>
                          <m:t>)</m:t>
                        </m:r>
                      </m:num>
                      <m:den>
                        <m:sSub>
                          <m:sSubPr>
                            <m:ctrlPr>
                              <a:rPr lang="en-US" sz="2400" i="1">
                                <a:latin typeface="Cambria Math" panose="02040503050406030204" pitchFamily="18" charset="0"/>
                              </a:rPr>
                            </m:ctrlPr>
                          </m:sSubPr>
                          <m:e>
                            <m:r>
                              <a:rPr lang="en-US" sz="2400" i="1">
                                <a:latin typeface="Cambria Math" panose="02040503050406030204" pitchFamily="18" charset="0"/>
                              </a:rPr>
                              <m:t>𝑆𝑆</m:t>
                            </m:r>
                          </m:e>
                          <m:sub>
                            <m:r>
                              <a:rPr lang="en-US" sz="2400" i="1">
                                <a:latin typeface="Cambria Math" panose="02040503050406030204" pitchFamily="18" charset="0"/>
                              </a:rPr>
                              <m:t>𝑡𝑜𝑡𝑎𝑙</m:t>
                            </m:r>
                          </m:sub>
                        </m:sSub>
                        <m:r>
                          <a:rPr lang="en-US" sz="2400" i="1">
                            <a:latin typeface="Cambria Math" panose="02040503050406030204" pitchFamily="18" charset="0"/>
                          </a:rPr>
                          <m:t> (</m:t>
                        </m:r>
                        <m:r>
                          <a:rPr lang="en-US" sz="2400" i="1">
                            <a:latin typeface="Cambria Math" panose="02040503050406030204" pitchFamily="18" charset="0"/>
                          </a:rPr>
                          <m:t>𝑏𝑜𝑡𝑡𝑜𝑚</m:t>
                        </m:r>
                        <m:r>
                          <a:rPr lang="en-US" sz="2400" i="1">
                            <a:latin typeface="Cambria Math" panose="02040503050406030204" pitchFamily="18" charset="0"/>
                          </a:rPr>
                          <m:t> </m:t>
                        </m:r>
                        <m:r>
                          <a:rPr lang="en-US" sz="2400" i="1">
                            <a:latin typeface="Cambria Math" panose="02040503050406030204" pitchFamily="18" charset="0"/>
                          </a:rPr>
                          <m:t>𝑟𝑜𝑤</m:t>
                        </m:r>
                        <m:r>
                          <a:rPr lang="en-US" sz="2400" i="1">
                            <a:latin typeface="Cambria Math" panose="02040503050406030204" pitchFamily="18" charset="0"/>
                          </a:rPr>
                          <m:t>)</m:t>
                        </m:r>
                      </m:den>
                    </m:f>
                  </m:oMath>
                </a14:m>
                <a:endParaRPr lang="en-US" sz="2400" dirty="0"/>
              </a:p>
            </p:txBody>
          </p:sp>
        </mc:Choice>
        <mc:Fallback xmlns="">
          <p:sp>
            <p:nvSpPr>
              <p:cNvPr id="2" name="TextBox 1"/>
              <p:cNvSpPr txBox="1">
                <a:spLocks noRot="1" noChangeAspect="1" noMove="1" noResize="1" noEditPoints="1" noAdjustHandles="1" noChangeArrowheads="1" noChangeShapeType="1" noTextEdit="1"/>
              </p:cNvSpPr>
              <p:nvPr/>
            </p:nvSpPr>
            <p:spPr>
              <a:xfrm>
                <a:off x="3467100" y="5244772"/>
                <a:ext cx="5334000" cy="679738"/>
              </a:xfrm>
              <a:prstGeom prst="rect">
                <a:avLst/>
              </a:prstGeom>
              <a:blipFill>
                <a:blip r:embed="rId4"/>
                <a:stretch>
                  <a:fillRect l="-1663" b="-9259"/>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F0034BC2-2882-4FD2-BC1A-C65596B53035}"/>
              </a:ext>
            </a:extLst>
          </p:cNvPr>
          <p:cNvSpPr txBox="1"/>
          <p:nvPr/>
        </p:nvSpPr>
        <p:spPr>
          <a:xfrm>
            <a:off x="1752600" y="1898976"/>
            <a:ext cx="8763000" cy="523220"/>
          </a:xfrm>
          <a:prstGeom prst="rect">
            <a:avLst/>
          </a:prstGeom>
          <a:noFill/>
        </p:spPr>
        <p:txBody>
          <a:bodyPr wrap="square" rtlCol="0">
            <a:spAutoFit/>
          </a:bodyPr>
          <a:lstStyle/>
          <a:p>
            <a:r>
              <a:rPr lang="en-US" sz="2800" dirty="0"/>
              <a:t>The metric </a:t>
            </a:r>
            <a:r>
              <a:rPr lang="en-US" altLang="en-US" sz="2800" b="1" i="1" dirty="0">
                <a:latin typeface="Times New Roman" pitchFamily="18" charset="0"/>
              </a:rPr>
              <a:t>r</a:t>
            </a:r>
            <a:r>
              <a:rPr lang="en-US" altLang="en-US" sz="2800" b="1" baseline="30000" dirty="0">
                <a:latin typeface="Times New Roman" pitchFamily="18" charset="0"/>
              </a:rPr>
              <a:t>2</a:t>
            </a:r>
            <a:r>
              <a:rPr lang="en-US" sz="2800" dirty="0"/>
              <a:t> is called the coefficient of determination.</a:t>
            </a:r>
          </a:p>
        </p:txBody>
      </p:sp>
    </p:spTree>
    <p:extLst>
      <p:ext uri="{BB962C8B-B14F-4D97-AF65-F5344CB8AC3E}">
        <p14:creationId xmlns:p14="http://schemas.microsoft.com/office/powerpoint/2010/main" val="303655518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92895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altLang="en-US" dirty="0"/>
              <a:t>Prediction</a:t>
            </a:r>
            <a:endParaRPr lang="en-US" dirty="0"/>
          </a:p>
        </p:txBody>
      </p:sp>
      <p:sp>
        <p:nvSpPr>
          <p:cNvPr id="5122" name="Rectangle 3"/>
          <p:cNvSpPr>
            <a:spLocks noGrp="1" noChangeArrowheads="1"/>
          </p:cNvSpPr>
          <p:nvPr>
            <p:ph type="subTitle" idx="1"/>
          </p:nvPr>
        </p:nvSpPr>
        <p:spPr/>
        <p:txBody>
          <a:bodyPr/>
          <a:lstStyle/>
          <a:p>
            <a:endParaRPr lang="en-US" altLang="en-US" dirty="0"/>
          </a:p>
        </p:txBody>
      </p:sp>
    </p:spTree>
    <p:extLst>
      <p:ext uri="{BB962C8B-B14F-4D97-AF65-F5344CB8AC3E}">
        <p14:creationId xmlns:p14="http://schemas.microsoft.com/office/powerpoint/2010/main" val="23081514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altLang="en-US" dirty="0"/>
              <a:t>Grades vs. Study Hours</a:t>
            </a:r>
          </a:p>
        </p:txBody>
      </p:sp>
      <p:pic>
        <p:nvPicPr>
          <p:cNvPr id="12291" name="Picture 5"/>
          <p:cNvPicPr>
            <a:picLocks noChangeAspect="1" noChangeArrowheads="1"/>
          </p:cNvPicPr>
          <p:nvPr/>
        </p:nvPicPr>
        <p:blipFill rotWithShape="1">
          <a:blip r:embed="rId2">
            <a:extLst>
              <a:ext uri="{28A0092B-C50C-407E-A947-70E740481C1C}">
                <a14:useLocalDpi xmlns:a14="http://schemas.microsoft.com/office/drawing/2010/main" val="0"/>
              </a:ext>
            </a:extLst>
          </a:blip>
          <a:srcRect l="3333" t="1698"/>
          <a:stretch/>
        </p:blipFill>
        <p:spPr bwMode="auto">
          <a:xfrm>
            <a:off x="4114800" y="1543050"/>
            <a:ext cx="4419600" cy="232111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TextBox 12"/>
          <p:cNvSpPr txBox="1">
            <a:spLocks noChangeArrowheads="1"/>
          </p:cNvSpPr>
          <p:nvPr/>
        </p:nvSpPr>
        <p:spPr bwMode="auto">
          <a:xfrm>
            <a:off x="1028700" y="4827574"/>
            <a:ext cx="99822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sz="2000" dirty="0">
                <a:latin typeface="+mn-lt"/>
              </a:rPr>
              <a:t>The predicted grade for a student who studied 4 hours would be:</a:t>
            </a:r>
          </a:p>
          <a:p>
            <a:pPr algn="ctr"/>
            <a:r>
              <a:rPr lang="en-US" altLang="en-US" sz="2000" dirty="0">
                <a:latin typeface="+mn-lt"/>
              </a:rPr>
              <a:t>Grade = 6.67076(4 hours) + 40.993 = 67.68 points.</a:t>
            </a:r>
          </a:p>
        </p:txBody>
      </p:sp>
      <p:sp>
        <p:nvSpPr>
          <p:cNvPr id="15" name="TextBox 14"/>
          <p:cNvSpPr txBox="1">
            <a:spLocks noChangeArrowheads="1"/>
          </p:cNvSpPr>
          <p:nvPr/>
        </p:nvSpPr>
        <p:spPr bwMode="auto">
          <a:xfrm>
            <a:off x="914400" y="5583204"/>
            <a:ext cx="102108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sz="2000" dirty="0">
                <a:latin typeface="+mn-lt"/>
              </a:rPr>
              <a:t>Try one! Given this data, predict the grade a student who studied 7 hours would receive.</a:t>
            </a:r>
          </a:p>
        </p:txBody>
      </p:sp>
      <p:sp>
        <p:nvSpPr>
          <p:cNvPr id="7" name="Rectangle 6"/>
          <p:cNvSpPr>
            <a:spLocks noChangeArrowheads="1"/>
          </p:cNvSpPr>
          <p:nvPr/>
        </p:nvSpPr>
        <p:spPr bwMode="auto">
          <a:xfrm>
            <a:off x="2895290" y="6124518"/>
            <a:ext cx="624902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sz="2000" dirty="0">
                <a:latin typeface="+mn-lt"/>
              </a:rPr>
              <a:t>Grade = 6.67076(7 hours) + 40.993 = 87.69 points.</a:t>
            </a:r>
          </a:p>
        </p:txBody>
      </p:sp>
      <p:sp>
        <p:nvSpPr>
          <p:cNvPr id="6" name="TextBox 5"/>
          <p:cNvSpPr txBox="1">
            <a:spLocks noChangeArrowheads="1"/>
          </p:cNvSpPr>
          <p:nvPr/>
        </p:nvSpPr>
        <p:spPr bwMode="auto">
          <a:xfrm>
            <a:off x="1028700" y="4071944"/>
            <a:ext cx="99822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sz="2000" dirty="0">
                <a:latin typeface="+mn-lt"/>
              </a:rPr>
              <a:t>We can use the regression line to predict a grade, given the number of hours studied. </a:t>
            </a:r>
          </a:p>
        </p:txBody>
      </p:sp>
      <p:pic>
        <p:nvPicPr>
          <p:cNvPr id="9" name="Picture 8">
            <a:extLst>
              <a:ext uri="{FF2B5EF4-FFF2-40B4-BE49-F238E27FC236}">
                <a16:creationId xmlns:a16="http://schemas.microsoft.com/office/drawing/2014/main" id="{F14935C1-D2DA-4F40-9E00-B4D781D0A37E}"/>
              </a:ext>
            </a:extLst>
          </p:cNvPr>
          <p:cNvPicPr>
            <a:picLocks noChangeAspect="1"/>
          </p:cNvPicPr>
          <p:nvPr/>
        </p:nvPicPr>
        <p:blipFill>
          <a:blip r:embed="rId3"/>
          <a:stretch>
            <a:fillRect/>
          </a:stretch>
        </p:blipFill>
        <p:spPr>
          <a:xfrm>
            <a:off x="3962400" y="3969961"/>
            <a:ext cx="4572000" cy="2659439"/>
          </a:xfrm>
          <a:prstGeom prst="rect">
            <a:avLst/>
          </a:prstGeom>
        </p:spPr>
      </p:pic>
    </p:spTree>
    <p:extLst>
      <p:ext uri="{BB962C8B-B14F-4D97-AF65-F5344CB8AC3E}">
        <p14:creationId xmlns:p14="http://schemas.microsoft.com/office/powerpoint/2010/main" val="2097745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nodeType="clickEffect">
                                  <p:stCondLst>
                                    <p:cond delay="0"/>
                                  </p:stCondLst>
                                  <p:childTnLst>
                                    <p:animMotion origin="layout" path="M 0 4.81481E-6 L 0 -0.3838 " pathEditMode="relative" rAng="0" ptsTypes="AA">
                                      <p:cBhvr>
                                        <p:cTn id="11" dur="2000" fill="hold"/>
                                        <p:tgtEl>
                                          <p:spTgt spid="9"/>
                                        </p:tgtEl>
                                        <p:attrNameLst>
                                          <p:attrName>ppt_x</p:attrName>
                                          <p:attrName>ppt_y</p:attrName>
                                        </p:attrNameLst>
                                      </p:cBhvr>
                                      <p:rCtr x="0" y="-19190"/>
                                    </p:animMotion>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7"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US" altLang="en-US" dirty="0"/>
              <a:t>Extrapolation!</a:t>
            </a:r>
          </a:p>
        </p:txBody>
      </p:sp>
      <p:sp>
        <p:nvSpPr>
          <p:cNvPr id="3" name="Content Placeholder 2"/>
          <p:cNvSpPr>
            <a:spLocks noGrp="1"/>
          </p:cNvSpPr>
          <p:nvPr>
            <p:ph idx="1"/>
          </p:nvPr>
        </p:nvSpPr>
        <p:spPr/>
        <p:txBody>
          <a:bodyPr/>
          <a:lstStyle/>
          <a:p>
            <a:r>
              <a:rPr lang="en-US" altLang="en-US" dirty="0"/>
              <a:t>The predictions are only valid for values of x inside of the domain of x that were used to build the model.</a:t>
            </a:r>
          </a:p>
          <a:p>
            <a:r>
              <a:rPr lang="en-US" altLang="en-US" dirty="0"/>
              <a:t>That is, for the Grade vs. Study Hours data set, the regression equation is only valid for study hours as small as 1 hour and as large as 8 hours.</a:t>
            </a:r>
          </a:p>
          <a:p>
            <a:r>
              <a:rPr lang="en-US" altLang="en-US" dirty="0"/>
              <a:t>Any prediction outside of the domain of x that was used to build the model is known as </a:t>
            </a:r>
            <a:r>
              <a:rPr lang="en-US" altLang="en-US" b="1" i="1" dirty="0"/>
              <a:t>extrapolation</a:t>
            </a:r>
            <a:r>
              <a:rPr lang="en-US" altLang="en-US" i="1" dirty="0"/>
              <a:t>.</a:t>
            </a:r>
          </a:p>
        </p:txBody>
      </p:sp>
    </p:spTree>
    <p:extLst>
      <p:ext uri="{BB962C8B-B14F-4D97-AF65-F5344CB8AC3E}">
        <p14:creationId xmlns:p14="http://schemas.microsoft.com/office/powerpoint/2010/main" val="9580231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altLang="en-US" dirty="0"/>
              <a:t>Extrapolation: Example</a:t>
            </a:r>
          </a:p>
        </p:txBody>
      </p:sp>
      <p:sp>
        <p:nvSpPr>
          <p:cNvPr id="5" name="TextBox 4"/>
          <p:cNvSpPr txBox="1">
            <a:spLocks noChangeArrowheads="1"/>
          </p:cNvSpPr>
          <p:nvPr/>
        </p:nvSpPr>
        <p:spPr bwMode="auto">
          <a:xfrm>
            <a:off x="1371600" y="5238690"/>
            <a:ext cx="944880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sz="2000" dirty="0">
                <a:latin typeface="+mn-lt"/>
              </a:rPr>
              <a:t>Given this data, predict the grade a student who studied 16 hours would receive.</a:t>
            </a:r>
          </a:p>
        </p:txBody>
      </p:sp>
      <p:sp>
        <p:nvSpPr>
          <p:cNvPr id="7" name="Rectangle 6"/>
          <p:cNvSpPr>
            <a:spLocks noChangeArrowheads="1"/>
          </p:cNvSpPr>
          <p:nvPr/>
        </p:nvSpPr>
        <p:spPr bwMode="auto">
          <a:xfrm>
            <a:off x="3023698" y="5733990"/>
            <a:ext cx="614460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sz="2000" dirty="0">
                <a:latin typeface="+mn-lt"/>
              </a:rPr>
              <a:t>Grade = 6.67076(16 hours) + 40.993 = 150.8 points.</a:t>
            </a:r>
          </a:p>
        </p:txBody>
      </p:sp>
      <p:sp>
        <p:nvSpPr>
          <p:cNvPr id="8" name="Rectangle 7"/>
          <p:cNvSpPr>
            <a:spLocks noChangeArrowheads="1"/>
          </p:cNvSpPr>
          <p:nvPr/>
        </p:nvSpPr>
        <p:spPr bwMode="auto">
          <a:xfrm>
            <a:off x="2781300" y="6229290"/>
            <a:ext cx="662940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sz="2000" dirty="0">
                <a:latin typeface="+mn-lt"/>
              </a:rPr>
              <a:t>Clearly this is impossible … but we have extrapolated.</a:t>
            </a:r>
          </a:p>
        </p:txBody>
      </p:sp>
      <p:pic>
        <p:nvPicPr>
          <p:cNvPr id="15"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2931" y="1989181"/>
            <a:ext cx="5534025" cy="2781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7" name="Straight Connector 16"/>
          <p:cNvCxnSpPr/>
          <p:nvPr/>
        </p:nvCxnSpPr>
        <p:spPr>
          <a:xfrm flipV="1">
            <a:off x="3418242" y="2446381"/>
            <a:ext cx="4986338" cy="76200"/>
          </a:xfrm>
          <a:prstGeom prst="line">
            <a:avLst/>
          </a:prstGeom>
          <a:ln w="28575">
            <a:solidFill>
              <a:srgbClr val="7030A0"/>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5934857" y="3087086"/>
            <a:ext cx="304800" cy="461665"/>
          </a:xfrm>
          <a:prstGeom prst="rect">
            <a:avLst/>
          </a:prstGeom>
          <a:noFill/>
        </p:spPr>
        <p:txBody>
          <a:bodyPr wrap="square" rtlCol="0">
            <a:noAutofit/>
          </a:bodyPr>
          <a:lstStyle/>
          <a:p>
            <a:r>
              <a:rPr lang="en-US" sz="2400" dirty="0"/>
              <a:t>^</a:t>
            </a:r>
            <a:endParaRPr lang="en-US" sz="3200" dirty="0"/>
          </a:p>
        </p:txBody>
      </p:sp>
      <p:cxnSp>
        <p:nvCxnSpPr>
          <p:cNvPr id="19" name="Straight Connector 18">
            <a:extLst>
              <a:ext uri="{FF2B5EF4-FFF2-40B4-BE49-F238E27FC236}">
                <a16:creationId xmlns:a16="http://schemas.microsoft.com/office/drawing/2014/main" id="{C1124755-F44A-DB4B-B4F5-6C5E85961C9D}"/>
              </a:ext>
            </a:extLst>
          </p:cNvPr>
          <p:cNvCxnSpPr/>
          <p:nvPr/>
        </p:nvCxnSpPr>
        <p:spPr>
          <a:xfrm>
            <a:off x="9666642" y="4275181"/>
            <a:ext cx="0" cy="1524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BE6D079-3ADC-FD4C-8204-00462B4818D7}"/>
              </a:ext>
            </a:extLst>
          </p:cNvPr>
          <p:cNvSpPr txBox="1"/>
          <p:nvPr/>
        </p:nvSpPr>
        <p:spPr>
          <a:xfrm>
            <a:off x="9514242" y="4503782"/>
            <a:ext cx="457191" cy="307777"/>
          </a:xfrm>
          <a:prstGeom prst="rect">
            <a:avLst/>
          </a:prstGeom>
          <a:noFill/>
        </p:spPr>
        <p:txBody>
          <a:bodyPr wrap="square" rtlCol="0">
            <a:noAutofit/>
          </a:bodyPr>
          <a:lstStyle/>
          <a:p>
            <a:r>
              <a:rPr lang="en-US" sz="1400" dirty="0"/>
              <a:t>16</a:t>
            </a:r>
          </a:p>
        </p:txBody>
      </p:sp>
      <p:cxnSp>
        <p:nvCxnSpPr>
          <p:cNvPr id="22" name="Straight Connector 21">
            <a:extLst>
              <a:ext uri="{FF2B5EF4-FFF2-40B4-BE49-F238E27FC236}">
                <a16:creationId xmlns:a16="http://schemas.microsoft.com/office/drawing/2014/main" id="{9C912948-FD63-A04C-B491-1C6A33C5A595}"/>
              </a:ext>
            </a:extLst>
          </p:cNvPr>
          <p:cNvCxnSpPr>
            <a:cxnSpLocks/>
          </p:cNvCxnSpPr>
          <p:nvPr/>
        </p:nvCxnSpPr>
        <p:spPr>
          <a:xfrm flipV="1">
            <a:off x="3113443" y="1703694"/>
            <a:ext cx="6857989" cy="15240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1988102-FE42-E140-81E8-04E722F6DDE9}"/>
              </a:ext>
            </a:extLst>
          </p:cNvPr>
          <p:cNvCxnSpPr>
            <a:cxnSpLocks/>
          </p:cNvCxnSpPr>
          <p:nvPr/>
        </p:nvCxnSpPr>
        <p:spPr>
          <a:xfrm flipV="1">
            <a:off x="7304442" y="2381833"/>
            <a:ext cx="2677758" cy="81132"/>
          </a:xfrm>
          <a:prstGeom prst="line">
            <a:avLst/>
          </a:prstGeom>
          <a:ln w="28575">
            <a:solidFill>
              <a:srgbClr val="7030A0"/>
            </a:solidFill>
            <a:prstDash val="dash"/>
          </a:ln>
        </p:spPr>
        <p:style>
          <a:lnRef idx="1">
            <a:schemeClr val="accent1"/>
          </a:lnRef>
          <a:fillRef idx="0">
            <a:schemeClr val="accent1"/>
          </a:fillRef>
          <a:effectRef idx="0">
            <a:schemeClr val="accent1"/>
          </a:effectRef>
          <a:fontRef idx="minor">
            <a:schemeClr val="tx1"/>
          </a:fontRef>
        </p:style>
      </p:cxnSp>
      <p:sp>
        <p:nvSpPr>
          <p:cNvPr id="24" name="7-Point Star 23">
            <a:extLst>
              <a:ext uri="{FF2B5EF4-FFF2-40B4-BE49-F238E27FC236}">
                <a16:creationId xmlns:a16="http://schemas.microsoft.com/office/drawing/2014/main" id="{8A99A84F-804D-5945-BA88-490A42291B13}"/>
              </a:ext>
            </a:extLst>
          </p:cNvPr>
          <p:cNvSpPr/>
          <p:nvPr/>
        </p:nvSpPr>
        <p:spPr>
          <a:xfrm>
            <a:off x="9650500" y="1676400"/>
            <a:ext cx="152400" cy="157282"/>
          </a:xfrm>
          <a:prstGeom prst="star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Picture 24">
            <a:extLst>
              <a:ext uri="{FF2B5EF4-FFF2-40B4-BE49-F238E27FC236}">
                <a16:creationId xmlns:a16="http://schemas.microsoft.com/office/drawing/2014/main" id="{6BC68D2B-F337-A247-AEB6-CBA86EC8D220}"/>
              </a:ext>
            </a:extLst>
          </p:cNvPr>
          <p:cNvPicPr>
            <a:picLocks noChangeAspect="1"/>
          </p:cNvPicPr>
          <p:nvPr/>
        </p:nvPicPr>
        <p:blipFill>
          <a:blip r:embed="rId4"/>
          <a:stretch>
            <a:fillRect/>
          </a:stretch>
        </p:blipFill>
        <p:spPr>
          <a:xfrm>
            <a:off x="5611214" y="3137278"/>
            <a:ext cx="2683828" cy="754373"/>
          </a:xfrm>
          <a:prstGeom prst="rect">
            <a:avLst/>
          </a:prstGeom>
        </p:spPr>
      </p:pic>
    </p:spTree>
    <p:extLst>
      <p:ext uri="{BB962C8B-B14F-4D97-AF65-F5344CB8AC3E}">
        <p14:creationId xmlns:p14="http://schemas.microsoft.com/office/powerpoint/2010/main" val="38744622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nodeType="clickEffect">
                                  <p:stCondLst>
                                    <p:cond delay="0"/>
                                  </p:stCondLst>
                                  <p:childTnLst>
                                    <p:animMotion origin="layout" path="M -3.54167E-6 -4.07407E-6 L -0.13333 -4.07407E-6 " pathEditMode="relative" rAng="0" ptsTypes="AA">
                                      <p:cBhvr>
                                        <p:cTn id="26" dur="2000" fill="hold"/>
                                        <p:tgtEl>
                                          <p:spTgt spid="15"/>
                                        </p:tgtEl>
                                        <p:attrNameLst>
                                          <p:attrName>ppt_x</p:attrName>
                                          <p:attrName>ppt_y</p:attrName>
                                        </p:attrNameLst>
                                      </p:cBhvr>
                                      <p:rCtr x="-6667" y="0"/>
                                    </p:animMotion>
                                  </p:childTnLst>
                                </p:cTn>
                              </p:par>
                              <p:par>
                                <p:cTn id="27" presetID="0" presetClass="path" presetSubtype="0" accel="50000" decel="50000" fill="hold" nodeType="withEffect">
                                  <p:stCondLst>
                                    <p:cond delay="0"/>
                                  </p:stCondLst>
                                  <p:childTnLst>
                                    <p:animMotion origin="layout" path="M 4.375E-6 1.48148E-6 L -0.13334 1.48148E-6 " pathEditMode="relative" rAng="0" ptsTypes="AA">
                                      <p:cBhvr>
                                        <p:cTn id="28" dur="2000" fill="hold"/>
                                        <p:tgtEl>
                                          <p:spTgt spid="17"/>
                                        </p:tgtEl>
                                        <p:attrNameLst>
                                          <p:attrName>ppt_x</p:attrName>
                                          <p:attrName>ppt_y</p:attrName>
                                        </p:attrNameLst>
                                      </p:cBhvr>
                                      <p:rCtr x="-6667" y="0"/>
                                    </p:animMotion>
                                  </p:childTnLst>
                                </p:cTn>
                              </p:par>
                              <p:par>
                                <p:cTn id="29" presetID="0" presetClass="path" presetSubtype="0" accel="50000" decel="50000" fill="hold" grpId="0" nodeType="withEffect">
                                  <p:stCondLst>
                                    <p:cond delay="0"/>
                                  </p:stCondLst>
                                  <p:childTnLst>
                                    <p:animMotion origin="layout" path="M 1.25E-6 3.7037E-6 L -0.13333 3.7037E-6 " pathEditMode="relative" rAng="0" ptsTypes="AA">
                                      <p:cBhvr>
                                        <p:cTn id="30" dur="2000" fill="hold"/>
                                        <p:tgtEl>
                                          <p:spTgt spid="18"/>
                                        </p:tgtEl>
                                        <p:attrNameLst>
                                          <p:attrName>ppt_x</p:attrName>
                                          <p:attrName>ppt_y</p:attrName>
                                        </p:attrNameLst>
                                      </p:cBhvr>
                                      <p:rCtr x="-6667" y="0"/>
                                    </p:animMotion>
                                  </p:childTnLst>
                                </p:cTn>
                              </p:par>
                              <p:par>
                                <p:cTn id="31" presetID="0" presetClass="path" presetSubtype="0" accel="50000" decel="50000" fill="hold" nodeType="withEffect">
                                  <p:stCondLst>
                                    <p:cond delay="0"/>
                                  </p:stCondLst>
                                  <p:childTnLst>
                                    <p:animMotion origin="layout" path="M -2.5E-6 1.48148E-6 L -0.12812 1.48148E-6 " pathEditMode="relative" rAng="0" ptsTypes="AA">
                                      <p:cBhvr>
                                        <p:cTn id="32" dur="2000" fill="hold"/>
                                        <p:tgtEl>
                                          <p:spTgt spid="25"/>
                                        </p:tgtEl>
                                        <p:attrNameLst>
                                          <p:attrName>ppt_x</p:attrName>
                                          <p:attrName>ppt_y</p:attrName>
                                        </p:attrNameLst>
                                      </p:cBhvr>
                                      <p:rCtr x="-6406" y="0"/>
                                    </p:animMotion>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par>
                                <p:cTn id="40" presetID="10" presetClass="entr" presetSubtype="0" fill="hold"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par>
                                <p:cTn id="43" presetID="10" presetClass="entr" presetSubtype="0" fill="hold"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500"/>
                                        <p:tgtEl>
                                          <p:spTgt spid="2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18" grpId="0"/>
      <p:bldP spid="21" grpId="0"/>
      <p:bldP spid="2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95713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altLang="en-US" dirty="0"/>
              <a:t>Interpretation</a:t>
            </a:r>
            <a:endParaRPr lang="en-US" dirty="0"/>
          </a:p>
        </p:txBody>
      </p:sp>
      <p:sp>
        <p:nvSpPr>
          <p:cNvPr id="5122" name="Rectangle 3"/>
          <p:cNvSpPr>
            <a:spLocks noGrp="1" noChangeArrowheads="1"/>
          </p:cNvSpPr>
          <p:nvPr>
            <p:ph type="subTitle" idx="1"/>
          </p:nvPr>
        </p:nvSpPr>
        <p:spPr/>
        <p:txBody>
          <a:bodyPr/>
          <a:lstStyle/>
          <a:p>
            <a:endParaRPr lang="en-US" altLang="en-US" dirty="0"/>
          </a:p>
        </p:txBody>
      </p:sp>
    </p:spTree>
    <p:extLst>
      <p:ext uri="{BB962C8B-B14F-4D97-AF65-F5344CB8AC3E}">
        <p14:creationId xmlns:p14="http://schemas.microsoft.com/office/powerpoint/2010/main" val="12035961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altLang="en-US" dirty="0"/>
              <a:t>Equation of a Line!</a:t>
            </a:r>
          </a:p>
        </p:txBody>
      </p:sp>
      <p:sp>
        <p:nvSpPr>
          <p:cNvPr id="4" name="TextBox 3"/>
          <p:cNvSpPr txBox="1">
            <a:spLocks noChangeArrowheads="1"/>
          </p:cNvSpPr>
          <p:nvPr/>
        </p:nvSpPr>
        <p:spPr bwMode="auto">
          <a:xfrm>
            <a:off x="3276600" y="1447801"/>
            <a:ext cx="55626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spcBef>
                <a:spcPct val="20000"/>
              </a:spcBef>
              <a:buChar char="•"/>
              <a:defRPr sz="3200">
                <a:solidFill>
                  <a:schemeClr val="tx1"/>
                </a:solidFill>
                <a:latin typeface="Arial" charset="0"/>
                <a:ea typeface="ＭＳ Ｐゴシック" pitchFamily="34" charset="-128"/>
              </a:defRPr>
            </a:lvl1pPr>
            <a:lvl2pPr marL="37931725" indent="-37474525">
              <a:spcBef>
                <a:spcPct val="20000"/>
              </a:spcBef>
              <a:buChar char="–"/>
              <a:defRPr sz="2800">
                <a:solidFill>
                  <a:schemeClr val="tx1"/>
                </a:solidFill>
                <a:latin typeface="Arial" charset="0"/>
                <a:ea typeface="ＭＳ Ｐゴシック" pitchFamily="34" charset="-128"/>
              </a:defRPr>
            </a:lvl2pPr>
            <a:lvl3pPr marL="1143000" indent="-228600">
              <a:spcBef>
                <a:spcPct val="20000"/>
              </a:spcBef>
              <a:buChar char="•"/>
              <a:defRPr sz="2400">
                <a:solidFill>
                  <a:schemeClr val="tx1"/>
                </a:solidFill>
                <a:latin typeface="Arial" charset="0"/>
                <a:ea typeface="ＭＳ Ｐゴシック" pitchFamily="34" charset="-128"/>
              </a:defRPr>
            </a:lvl3pPr>
            <a:lvl4pPr marL="1600200" indent="-228600">
              <a:spcBef>
                <a:spcPct val="20000"/>
              </a:spcBef>
              <a:buChar char="–"/>
              <a:defRPr sz="2000">
                <a:solidFill>
                  <a:schemeClr val="tx1"/>
                </a:solidFill>
                <a:latin typeface="Arial" charset="0"/>
                <a:ea typeface="ＭＳ Ｐゴシック" pitchFamily="34" charset="-128"/>
              </a:defRPr>
            </a:lvl4pPr>
            <a:lvl5pPr marL="2057400" indent="-22860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algn="ctr" eaLnBrk="1" hangingPunct="1">
              <a:spcBef>
                <a:spcPct val="0"/>
              </a:spcBef>
              <a:buFontTx/>
              <a:buNone/>
            </a:pPr>
            <a:r>
              <a:rPr lang="en-US" altLang="en-US" sz="8800" dirty="0"/>
              <a:t>y = mx + b</a:t>
            </a:r>
          </a:p>
        </p:txBody>
      </p:sp>
      <p:grpSp>
        <p:nvGrpSpPr>
          <p:cNvPr id="2" name="Group 14"/>
          <p:cNvGrpSpPr>
            <a:grpSpLocks/>
          </p:cNvGrpSpPr>
          <p:nvPr/>
        </p:nvGrpSpPr>
        <p:grpSpPr bwMode="auto">
          <a:xfrm>
            <a:off x="8064500" y="2959100"/>
            <a:ext cx="3517900" cy="3517900"/>
            <a:chOff x="4572000" y="3048000"/>
            <a:chExt cx="3517900" cy="3517900"/>
          </a:xfrm>
        </p:grpSpPr>
        <p:pic>
          <p:nvPicPr>
            <p:cNvPr id="34818" name="Picture 2" descr="http://www.algebra.com/cgi-bin/plot-formula.mpl?expression=graph(500%2C500%2C-10%2C10%2C-10%2C10%2Cx-4)&amp;x=0003"/>
            <p:cNvPicPr>
              <a:picLocks noChangeAspect="1" noChangeArrowheads="1"/>
            </p:cNvPicPr>
            <p:nvPr/>
          </p:nvPicPr>
          <p:blipFill>
            <a:blip r:embed="rId2"/>
            <a:srcRect/>
            <a:stretch>
              <a:fillRect/>
            </a:stretch>
          </p:blipFill>
          <p:spPr bwMode="auto">
            <a:xfrm>
              <a:off x="4572000" y="3048000"/>
              <a:ext cx="3517900" cy="3517900"/>
            </a:xfrm>
            <a:prstGeom prst="rect">
              <a:avLst/>
            </a:prstGeom>
          </p:spPr>
        </p:pic>
        <p:cxnSp>
          <p:nvCxnSpPr>
            <p:cNvPr id="11" name="Straight Connector 10"/>
            <p:cNvCxnSpPr/>
            <p:nvPr/>
          </p:nvCxnSpPr>
          <p:spPr>
            <a:xfrm rot="5400000">
              <a:off x="5257800" y="3810000"/>
              <a:ext cx="2743200" cy="2743200"/>
            </a:xfrm>
            <a:prstGeom prst="line">
              <a:avLst/>
            </a:prstGeom>
            <a:ln>
              <a:solidFill>
                <a:schemeClr val="tx1"/>
              </a:solidFill>
              <a:headEnd type="stealth" w="lg" len="med"/>
              <a:tailEnd type="stealth" w="lg" len="med"/>
            </a:ln>
          </p:spPr>
          <p:style>
            <a:lnRef idx="1">
              <a:schemeClr val="accent1"/>
            </a:lnRef>
            <a:fillRef idx="0">
              <a:schemeClr val="accent1"/>
            </a:fillRef>
            <a:effectRef idx="0">
              <a:schemeClr val="accent1"/>
            </a:effectRef>
            <a:fontRef idx="minor">
              <a:schemeClr val="tx1"/>
            </a:fontRef>
          </p:style>
        </p:cxnSp>
      </p:grpSp>
      <p:sp>
        <p:nvSpPr>
          <p:cNvPr id="7" name="TextBox 6"/>
          <p:cNvSpPr txBox="1">
            <a:spLocks noRot="1" noChangeAspect="1" noMove="1" noResize="1" noEditPoints="1" noAdjustHandles="1" noChangeArrowheads="1" noChangeShapeType="1" noTextEdit="1"/>
          </p:cNvSpPr>
          <p:nvPr/>
        </p:nvSpPr>
        <p:spPr>
          <a:xfrm>
            <a:off x="3276601" y="1549401"/>
            <a:ext cx="6505435" cy="1231106"/>
          </a:xfrm>
          <a:prstGeom prst="rect">
            <a:avLst/>
          </a:prstGeom>
          <a:blipFill rotWithShape="0">
            <a:blip r:embed="rId3"/>
            <a:stretch>
              <a:fillRect/>
            </a:stretch>
          </a:blipFill>
        </p:spPr>
        <p:txBody>
          <a:bodyPr/>
          <a:lstStyle/>
          <a:p>
            <a:pPr>
              <a:defRPr/>
            </a:pPr>
            <a:r>
              <a:rPr lang="en-US" dirty="0">
                <a:noFill/>
                <a:latin typeface="Arial" pitchFamily="34" charset="0"/>
              </a:rPr>
              <a:t> </a:t>
            </a:r>
          </a:p>
        </p:txBody>
      </p:sp>
      <p:sp>
        <p:nvSpPr>
          <p:cNvPr id="8" name="TextBox 7"/>
          <p:cNvSpPr txBox="1">
            <a:spLocks noRot="1" noChangeAspect="1" noMove="1" noResize="1" noEditPoints="1" noAdjustHandles="1" noChangeArrowheads="1" noChangeShapeType="1" noTextEdit="1"/>
          </p:cNvSpPr>
          <p:nvPr/>
        </p:nvSpPr>
        <p:spPr>
          <a:xfrm>
            <a:off x="1807208" y="3360897"/>
            <a:ext cx="2383793" cy="584775"/>
          </a:xfrm>
          <a:prstGeom prst="rect">
            <a:avLst/>
          </a:prstGeom>
          <a:blipFill rotWithShape="1">
            <a:blip r:embed="rId4"/>
            <a:stretch>
              <a:fillRect/>
            </a:stretch>
          </a:blipFill>
        </p:spPr>
        <p:txBody>
          <a:bodyPr/>
          <a:lstStyle/>
          <a:p>
            <a:r>
              <a:rPr lang="en-US" dirty="0">
                <a:noFill/>
              </a:rPr>
              <a:t> </a:t>
            </a:r>
          </a:p>
        </p:txBody>
      </p:sp>
      <p:sp>
        <p:nvSpPr>
          <p:cNvPr id="9" name="Rectangle 8"/>
          <p:cNvSpPr>
            <a:spLocks noRot="1" noChangeAspect="1" noMove="1" noResize="1" noEditPoints="1" noAdjustHandles="1" noChangeArrowheads="1" noChangeShapeType="1" noTextEdit="1"/>
          </p:cNvSpPr>
          <p:nvPr/>
        </p:nvSpPr>
        <p:spPr>
          <a:xfrm>
            <a:off x="4038601" y="3142650"/>
            <a:ext cx="1432187" cy="903581"/>
          </a:xfrm>
          <a:prstGeom prst="rect">
            <a:avLst/>
          </a:prstGeom>
          <a:blipFill rotWithShape="1">
            <a:blip r:embed="rId5"/>
            <a:stretch>
              <a:fillRect/>
            </a:stretch>
          </a:blipFill>
        </p:spPr>
        <p:txBody>
          <a:bodyPr/>
          <a:lstStyle/>
          <a:p>
            <a:r>
              <a:rPr lang="en-US" dirty="0">
                <a:noFill/>
              </a:rPr>
              <a:t> </a:t>
            </a:r>
          </a:p>
        </p:txBody>
      </p:sp>
      <p:sp>
        <p:nvSpPr>
          <p:cNvPr id="15" name="TextBox 14"/>
          <p:cNvSpPr txBox="1">
            <a:spLocks noRot="1" noChangeAspect="1" noMove="1" noResize="1" noEditPoints="1" noAdjustHandles="1" noChangeArrowheads="1" noChangeShapeType="1" noTextEdit="1"/>
          </p:cNvSpPr>
          <p:nvPr/>
        </p:nvSpPr>
        <p:spPr>
          <a:xfrm>
            <a:off x="2895600" y="4889213"/>
            <a:ext cx="2720232" cy="584775"/>
          </a:xfrm>
          <a:prstGeom prst="rect">
            <a:avLst/>
          </a:prstGeom>
          <a:blipFill rotWithShape="1">
            <a:blip r:embed="rId6"/>
            <a:stretch>
              <a:fillRect/>
            </a:stretch>
          </a:blipFill>
        </p:spPr>
        <p:txBody>
          <a:bodyPr/>
          <a:lstStyle/>
          <a:p>
            <a:r>
              <a:rPr lang="en-US" dirty="0">
                <a:noFill/>
              </a:rPr>
              <a:t> </a:t>
            </a:r>
          </a:p>
        </p:txBody>
      </p:sp>
      <p:sp>
        <p:nvSpPr>
          <p:cNvPr id="16" name="TextBox 15"/>
          <p:cNvSpPr txBox="1">
            <a:spLocks noRot="1" noChangeAspect="1" noMove="1" noResize="1" noEditPoints="1" noAdjustHandles="1" noChangeArrowheads="1" noChangeShapeType="1" noTextEdit="1"/>
          </p:cNvSpPr>
          <p:nvPr/>
        </p:nvSpPr>
        <p:spPr>
          <a:xfrm>
            <a:off x="3776667" y="1672511"/>
            <a:ext cx="4562467" cy="1107996"/>
          </a:xfrm>
          <a:prstGeom prst="rect">
            <a:avLst/>
          </a:prstGeom>
          <a:blipFill rotWithShape="1">
            <a:blip r:embed="rId7"/>
            <a:stretch>
              <a:fillRect/>
            </a:stretch>
          </a:blipFill>
        </p:spPr>
        <p:txBody>
          <a:bodyPr/>
          <a:lstStyle/>
          <a:p>
            <a:r>
              <a:rPr lang="en-US" dirty="0">
                <a:noFill/>
              </a:rPr>
              <a:t> </a:t>
            </a:r>
          </a:p>
        </p:txBody>
      </p:sp>
      <p:sp>
        <p:nvSpPr>
          <p:cNvPr id="10" name="Rectangle 9"/>
          <p:cNvSpPr>
            <a:spLocks noRot="1" noChangeAspect="1" noMove="1" noResize="1" noEditPoints="1" noAdjustHandles="1" noChangeArrowheads="1" noChangeShapeType="1" noTextEdit="1"/>
          </p:cNvSpPr>
          <p:nvPr/>
        </p:nvSpPr>
        <p:spPr>
          <a:xfrm>
            <a:off x="1806533" y="4889213"/>
            <a:ext cx="1192570" cy="584775"/>
          </a:xfrm>
          <a:prstGeom prst="rect">
            <a:avLst/>
          </a:prstGeom>
          <a:blipFill rotWithShape="1">
            <a:blip r:embed="rId8"/>
            <a:stretch>
              <a:fillRect/>
            </a:stretch>
          </a:blipFill>
        </p:spPr>
        <p:txBody>
          <a:bodyPr/>
          <a:lstStyle/>
          <a:p>
            <a:r>
              <a:rPr lang="en-US" dirty="0">
                <a:noFill/>
              </a:rPr>
              <a:t> </a:t>
            </a:r>
          </a:p>
        </p:txBody>
      </p:sp>
      <p:sp>
        <p:nvSpPr>
          <p:cNvPr id="19" name="TextBox 18"/>
          <p:cNvSpPr txBox="1">
            <a:spLocks noRot="1" noChangeAspect="1" noMove="1" noResize="1" noEditPoints="1" noAdjustHandles="1" noChangeArrowheads="1" noChangeShapeType="1" noTextEdit="1"/>
          </p:cNvSpPr>
          <p:nvPr/>
        </p:nvSpPr>
        <p:spPr>
          <a:xfrm>
            <a:off x="2145056" y="3352801"/>
            <a:ext cx="2045945" cy="584775"/>
          </a:xfrm>
          <a:prstGeom prst="rect">
            <a:avLst/>
          </a:prstGeom>
          <a:blipFill rotWithShape="1">
            <a:blip r:embed="rId9"/>
            <a:stretch>
              <a:fillRect l="-7738" t="-13542" b="-33333"/>
            </a:stretch>
          </a:blipFill>
        </p:spPr>
        <p:txBody>
          <a:bodyPr/>
          <a:lstStyle/>
          <a:p>
            <a:r>
              <a:rPr lang="en-US" dirty="0">
                <a:noFill/>
              </a:rPr>
              <a:t> </a:t>
            </a:r>
          </a:p>
        </p:txBody>
      </p:sp>
      <p:sp>
        <p:nvSpPr>
          <p:cNvPr id="20" name="Rectangle 19"/>
          <p:cNvSpPr>
            <a:spLocks noRot="1" noChangeAspect="1" noMove="1" noResize="1" noEditPoints="1" noAdjustHandles="1" noChangeArrowheads="1" noChangeShapeType="1" noTextEdit="1"/>
          </p:cNvSpPr>
          <p:nvPr/>
        </p:nvSpPr>
        <p:spPr>
          <a:xfrm>
            <a:off x="2405734" y="4901626"/>
            <a:ext cx="718466" cy="584775"/>
          </a:xfrm>
          <a:prstGeom prst="rect">
            <a:avLst/>
          </a:prstGeom>
          <a:blipFill rotWithShape="1">
            <a:blip r:embed="rId10"/>
            <a:stretch>
              <a:fillRect l="-22034" t="-13542" b="-33333"/>
            </a:stretch>
          </a:blipFill>
        </p:spPr>
        <p:txBody>
          <a:bodyPr/>
          <a:lstStyle/>
          <a:p>
            <a:r>
              <a:rPr lang="en-US" dirty="0">
                <a:noFill/>
              </a:rPr>
              <a:t> </a:t>
            </a:r>
          </a:p>
        </p:txBody>
      </p:sp>
    </p:spTree>
    <p:extLst>
      <p:ext uri="{BB962C8B-B14F-4D97-AF65-F5344CB8AC3E}">
        <p14:creationId xmlns:p14="http://schemas.microsoft.com/office/powerpoint/2010/main" val="30024399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7"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xit" presetSubtype="8" fill="hold" grpId="1" nodeType="clickEffect">
                                  <p:stCondLst>
                                    <p:cond delay="0"/>
                                  </p:stCondLst>
                                  <p:childTnLst>
                                    <p:anim calcmode="lin" valueType="num">
                                      <p:cBhvr additive="base">
                                        <p:cTn id="18" dur="500"/>
                                        <p:tgtEl>
                                          <p:spTgt spid="4"/>
                                        </p:tgtEl>
                                        <p:attrNameLst>
                                          <p:attrName>ppt_x</p:attrName>
                                        </p:attrNameLst>
                                      </p:cBhvr>
                                      <p:tavLst>
                                        <p:tav tm="0">
                                          <p:val>
                                            <p:strVal val="ppt_x"/>
                                          </p:val>
                                        </p:tav>
                                        <p:tav tm="100000">
                                          <p:val>
                                            <p:strVal val="0-ppt_w/2"/>
                                          </p:val>
                                        </p:tav>
                                      </p:tavLst>
                                    </p:anim>
                                    <p:anim calcmode="lin" valueType="num">
                                      <p:cBhvr additive="base">
                                        <p:cTn id="19" dur="500"/>
                                        <p:tgtEl>
                                          <p:spTgt spid="4"/>
                                        </p:tgtEl>
                                        <p:attrNameLst>
                                          <p:attrName>ppt_y</p:attrName>
                                        </p:attrNameLst>
                                      </p:cBhvr>
                                      <p:tavLst>
                                        <p:tav tm="0">
                                          <p:val>
                                            <p:strVal val="ppt_y"/>
                                          </p:val>
                                        </p:tav>
                                        <p:tav tm="100000">
                                          <p:val>
                                            <p:strVal val="ppt_y"/>
                                          </p:val>
                                        </p:tav>
                                      </p:tavLst>
                                    </p:anim>
                                    <p:set>
                                      <p:cBhvr>
                                        <p:cTn id="20" dur="1" fill="hold">
                                          <p:stCondLst>
                                            <p:cond delay="499"/>
                                          </p:stCondLst>
                                        </p:cTn>
                                        <p:tgtEl>
                                          <p:spTgt spid="4"/>
                                        </p:tgtEl>
                                        <p:attrNameLst>
                                          <p:attrName>style.visibility</p:attrName>
                                        </p:attrNameLst>
                                      </p:cBhvr>
                                      <p:to>
                                        <p:strVal val="hidden"/>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0"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0" presetClass="entr" presetSubtype="0"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10"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10" presetClass="entr" presetSubtype="0" fill="hold"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10" presetClass="entr" presetSubtype="0" fill="hold" nodeType="click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10" presetClass="exit" presetSubtype="0" fill="hold" nodeType="clickEffect">
                                  <p:stCondLst>
                                    <p:cond delay="0"/>
                                  </p:stCondLst>
                                  <p:childTnLst>
                                    <p:animEffect transition="out" filter="fade">
                                      <p:cBhvr>
                                        <p:cTn id="49" dur="500"/>
                                        <p:tgtEl>
                                          <p:spTgt spid="7"/>
                                        </p:tgtEl>
                                      </p:cBhvr>
                                    </p:animEffect>
                                    <p:set>
                                      <p:cBhvr>
                                        <p:cTn id="50" dur="1" fill="hold">
                                          <p:stCondLst>
                                            <p:cond delay="499"/>
                                          </p:stCondLst>
                                        </p:cTn>
                                        <p:tgtEl>
                                          <p:spTgt spid="7"/>
                                        </p:tgtEl>
                                        <p:attrNameLst>
                                          <p:attrName>style.visibility</p:attrName>
                                        </p:attrNameLst>
                                      </p:cBhvr>
                                      <p:to>
                                        <p:strVal val="hidden"/>
                                      </p:to>
                                    </p:set>
                                  </p:childTnLst>
                                </p:cTn>
                              </p:par>
                            </p:childTnLst>
                          </p:cTn>
                        </p:par>
                      </p:childTnLst>
                    </p:cTn>
                  </p:par>
                  <p:par>
                    <p:cTn id="51" fill="hold" nodeType="clickPar">
                      <p:stCondLst>
                        <p:cond delay="indefinite"/>
                      </p:stCondLst>
                      <p:childTnLst>
                        <p:par>
                          <p:cTn id="52" fill="hold" nodeType="withGroup">
                            <p:stCondLst>
                              <p:cond delay="0"/>
                            </p:stCondLst>
                            <p:childTnLst>
                              <p:par>
                                <p:cTn id="53" presetID="53" presetClass="entr" presetSubtype="16" fill="hold" nodeType="click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p:cTn id="55" dur="500" fill="hold"/>
                                        <p:tgtEl>
                                          <p:spTgt spid="16"/>
                                        </p:tgtEl>
                                        <p:attrNameLst>
                                          <p:attrName>ppt_w</p:attrName>
                                        </p:attrNameLst>
                                      </p:cBhvr>
                                      <p:tavLst>
                                        <p:tav tm="0">
                                          <p:val>
                                            <p:fltVal val="0"/>
                                          </p:val>
                                        </p:tav>
                                        <p:tav tm="100000">
                                          <p:val>
                                            <p:strVal val="#ppt_w"/>
                                          </p:val>
                                        </p:tav>
                                      </p:tavLst>
                                    </p:anim>
                                    <p:anim calcmode="lin" valueType="num">
                                      <p:cBhvr>
                                        <p:cTn id="56" dur="500" fill="hold"/>
                                        <p:tgtEl>
                                          <p:spTgt spid="16"/>
                                        </p:tgtEl>
                                        <p:attrNameLst>
                                          <p:attrName>ppt_h</p:attrName>
                                        </p:attrNameLst>
                                      </p:cBhvr>
                                      <p:tavLst>
                                        <p:tav tm="0">
                                          <p:val>
                                            <p:fltVal val="0"/>
                                          </p:val>
                                        </p:tav>
                                        <p:tav tm="100000">
                                          <p:val>
                                            <p:strVal val="#ppt_h"/>
                                          </p:val>
                                        </p:tav>
                                      </p:tavLst>
                                    </p:anim>
                                    <p:animEffect transition="in" filter="fade">
                                      <p:cBhvr>
                                        <p:cTn id="57" dur="500"/>
                                        <p:tgtEl>
                                          <p:spTgt spid="16"/>
                                        </p:tgtEl>
                                      </p:cBhvr>
                                    </p:animEffect>
                                  </p:childTnLst>
                                </p:cTn>
                              </p:par>
                              <p:par>
                                <p:cTn id="58" presetID="10" presetClass="exit" presetSubtype="0" fill="hold" nodeType="withEffect">
                                  <p:stCondLst>
                                    <p:cond delay="0"/>
                                  </p:stCondLst>
                                  <p:childTnLst>
                                    <p:animEffect transition="out" filter="fade">
                                      <p:cBhvr>
                                        <p:cTn id="59" dur="500"/>
                                        <p:tgtEl>
                                          <p:spTgt spid="8"/>
                                        </p:tgtEl>
                                      </p:cBhvr>
                                    </p:animEffect>
                                    <p:set>
                                      <p:cBhvr>
                                        <p:cTn id="60" dur="1" fill="hold">
                                          <p:stCondLst>
                                            <p:cond delay="499"/>
                                          </p:stCondLst>
                                        </p:cTn>
                                        <p:tgtEl>
                                          <p:spTgt spid="8"/>
                                        </p:tgtEl>
                                        <p:attrNameLst>
                                          <p:attrName>style.visibility</p:attrName>
                                        </p:attrNameLst>
                                      </p:cBhvr>
                                      <p:to>
                                        <p:strVal val="hidden"/>
                                      </p:to>
                                    </p:set>
                                  </p:childTnLst>
                                </p:cTn>
                              </p:par>
                              <p:par>
                                <p:cTn id="61" presetID="10" presetClass="entr" presetSubtype="0" fill="hold" nodeType="with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par>
                                <p:cTn id="64" presetID="10" presetClass="exit" presetSubtype="0" fill="hold" nodeType="withEffect">
                                  <p:stCondLst>
                                    <p:cond delay="0"/>
                                  </p:stCondLst>
                                  <p:childTnLst>
                                    <p:animEffect transition="out" filter="fade">
                                      <p:cBhvr>
                                        <p:cTn id="65" dur="500"/>
                                        <p:tgtEl>
                                          <p:spTgt spid="10"/>
                                        </p:tgtEl>
                                      </p:cBhvr>
                                    </p:animEffect>
                                    <p:set>
                                      <p:cBhvr>
                                        <p:cTn id="66" dur="1" fill="hold">
                                          <p:stCondLst>
                                            <p:cond delay="499"/>
                                          </p:stCondLst>
                                        </p:cTn>
                                        <p:tgtEl>
                                          <p:spTgt spid="10"/>
                                        </p:tgtEl>
                                        <p:attrNameLst>
                                          <p:attrName>style.visibility</p:attrName>
                                        </p:attrNameLst>
                                      </p:cBhvr>
                                      <p:to>
                                        <p:strVal val="hidden"/>
                                      </p:to>
                                    </p:set>
                                  </p:childTnLst>
                                </p:cTn>
                              </p:par>
                              <p:par>
                                <p:cTn id="67" presetID="10" presetClass="entr" presetSubtype="0" fill="hold" nodeType="withEffect">
                                  <p:stCondLst>
                                    <p:cond delay="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altLang="en-US" dirty="0"/>
              <a:t>Interpretation: Slope and y-Intercept</a:t>
            </a:r>
          </a:p>
        </p:txBody>
      </p:sp>
      <p:pic>
        <p:nvPicPr>
          <p:cNvPr id="1638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8614" y="1447800"/>
            <a:ext cx="3322637" cy="3386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a:spLocks noChangeArrowheads="1"/>
          </p:cNvSpPr>
          <p:nvPr/>
        </p:nvSpPr>
        <p:spPr bwMode="auto">
          <a:xfrm>
            <a:off x="1143000" y="4888469"/>
            <a:ext cx="8839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dirty="0">
                <a:latin typeface="+mn-lt"/>
              </a:rPr>
              <a:t>Slope interpretation: A 1-unit increase in x results in a 2-unit increase in </a:t>
            </a:r>
            <a:r>
              <a:rPr lang="en-US" altLang="en-US" i="1" dirty="0">
                <a:latin typeface="+mn-lt"/>
              </a:rPr>
              <a:t>predicted</a:t>
            </a:r>
            <a:r>
              <a:rPr lang="en-US" altLang="en-US" dirty="0">
                <a:latin typeface="+mn-lt"/>
              </a:rPr>
              <a:t> y.</a:t>
            </a:r>
          </a:p>
        </p:txBody>
      </p:sp>
      <p:sp>
        <p:nvSpPr>
          <p:cNvPr id="10" name="TextBox 9"/>
          <p:cNvSpPr txBox="1">
            <a:spLocks noChangeArrowheads="1"/>
          </p:cNvSpPr>
          <p:nvPr/>
        </p:nvSpPr>
        <p:spPr bwMode="auto">
          <a:xfrm>
            <a:off x="1273290" y="5702539"/>
            <a:ext cx="8556509"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dirty="0">
                <a:latin typeface="+mn-lt"/>
              </a:rPr>
              <a:t>Y-int interpretation: The</a:t>
            </a:r>
            <a:r>
              <a:rPr lang="en-US" altLang="en-US" i="1" dirty="0">
                <a:latin typeface="+mn-lt"/>
              </a:rPr>
              <a:t> predicted </a:t>
            </a:r>
            <a:r>
              <a:rPr lang="en-US" altLang="en-US" dirty="0">
                <a:latin typeface="+mn-lt"/>
              </a:rPr>
              <a:t>response that corresponds to x = 0 is </a:t>
            </a:r>
            <a:r>
              <a:rPr lang="en-US" altLang="en-US" i="1" dirty="0">
                <a:latin typeface="+mn-lt"/>
              </a:rPr>
              <a:t>1.5</a:t>
            </a:r>
            <a:r>
              <a:rPr lang="en-US" altLang="en-US" dirty="0">
                <a:latin typeface="+mn-lt"/>
              </a:rPr>
              <a:t>.</a:t>
            </a:r>
          </a:p>
        </p:txBody>
      </p:sp>
      <p:cxnSp>
        <p:nvCxnSpPr>
          <p:cNvPr id="6" name="Straight Connector 5"/>
          <p:cNvCxnSpPr/>
          <p:nvPr/>
        </p:nvCxnSpPr>
        <p:spPr bwMode="auto">
          <a:xfrm flipH="1">
            <a:off x="4742834" y="1828800"/>
            <a:ext cx="1521624" cy="2819400"/>
          </a:xfrm>
          <a:prstGeom prst="line">
            <a:avLst/>
          </a:prstGeom>
          <a:ln>
            <a:solidFill>
              <a:schemeClr val="tx1"/>
            </a:solidFill>
            <a:headEnd type="stealth" w="lg" len="med"/>
            <a:tailEnd type="stealth" w="lg" len="med"/>
          </a:ln>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a:off x="5311721" y="3595961"/>
            <a:ext cx="304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5616521" y="3046728"/>
            <a:ext cx="0" cy="554182"/>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4" name="TextBox 13"/>
              <p:cNvSpPr txBox="1"/>
              <p:nvPr/>
            </p:nvSpPr>
            <p:spPr>
              <a:xfrm>
                <a:off x="5657234" y="3941755"/>
                <a:ext cx="1652016" cy="307777"/>
              </a:xfrm>
              <a:prstGeom prst="rect">
                <a:avLst/>
              </a:prstGeom>
              <a:noFill/>
            </p:spPr>
            <p:txBody>
              <a:bodyPr wrap="square" rtlCol="0">
                <a:noAutofit/>
              </a:bodyPr>
              <a:lstStyle/>
              <a:p>
                <a14:m>
                  <m:oMath xmlns:m="http://schemas.openxmlformats.org/officeDocument/2006/math">
                    <m:sSub>
                      <m:sSubPr>
                        <m:ctrlPr>
                          <a:rPr lang="en-US" sz="1400" b="1" i="1">
                            <a:latin typeface="Cambria Math" panose="02040503050406030204" pitchFamily="18" charset="0"/>
                          </a:rPr>
                        </m:ctrlPr>
                      </m:sSubPr>
                      <m:e>
                        <m:r>
                          <a:rPr lang="en-US" sz="1400" b="1" i="1">
                            <a:latin typeface="Cambria Math" panose="02040503050406030204" pitchFamily="18" charset="0"/>
                            <a:ea typeface="Cambria Math" panose="02040503050406030204" pitchFamily="18" charset="0"/>
                          </a:rPr>
                          <m:t>𝜷</m:t>
                        </m:r>
                      </m:e>
                      <m:sub>
                        <m:r>
                          <a:rPr lang="en-US" sz="1400" b="1" i="1">
                            <a:latin typeface="Cambria Math" panose="02040503050406030204" pitchFamily="18" charset="0"/>
                          </a:rPr>
                          <m:t>𝟎</m:t>
                        </m:r>
                      </m:sub>
                    </m:sSub>
                    <m:r>
                      <a:rPr lang="en-US" sz="1400" b="1" i="1">
                        <a:latin typeface="Cambria Math" panose="02040503050406030204" pitchFamily="18" charset="0"/>
                      </a:rPr>
                      <m:t>=</m:t>
                    </m:r>
                  </m:oMath>
                </a14:m>
                <a:r>
                  <a:rPr lang="en-US" sz="1400" b="1" i="1" dirty="0"/>
                  <a:t>Y-int = 1.5</a:t>
                </a:r>
              </a:p>
            </p:txBody>
          </p:sp>
        </mc:Choice>
        <mc:Fallback xmlns="">
          <p:sp>
            <p:nvSpPr>
              <p:cNvPr id="14" name="TextBox 13"/>
              <p:cNvSpPr txBox="1">
                <a:spLocks noRot="1" noChangeAspect="1" noMove="1" noResize="1" noEditPoints="1" noAdjustHandles="1" noChangeArrowheads="1" noChangeShapeType="1" noTextEdit="1"/>
              </p:cNvSpPr>
              <p:nvPr/>
            </p:nvSpPr>
            <p:spPr>
              <a:xfrm>
                <a:off x="5657234" y="3941755"/>
                <a:ext cx="1652016" cy="307777"/>
              </a:xfrm>
              <a:prstGeom prst="rect">
                <a:avLst/>
              </a:prstGeom>
              <a:blipFill>
                <a:blip r:embed="rId4"/>
                <a:stretch>
                  <a:fillRect t="-4000" b="-20000"/>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7" name="TextBox 16"/>
              <p:cNvSpPr txBox="1"/>
              <p:nvPr/>
            </p:nvSpPr>
            <p:spPr>
              <a:xfrm>
                <a:off x="5835878" y="2684337"/>
                <a:ext cx="1956816" cy="404150"/>
              </a:xfrm>
              <a:prstGeom prst="rect">
                <a:avLst/>
              </a:prstGeom>
              <a:noFill/>
            </p:spPr>
            <p:txBody>
              <a:bodyPr wrap="square" rtlCol="0">
                <a:noAutofit/>
              </a:bodyPr>
              <a:lstStyle/>
              <a:p>
                <a14:m>
                  <m:oMath xmlns:m="http://schemas.openxmlformats.org/officeDocument/2006/math">
                    <m:sSub>
                      <m:sSubPr>
                        <m:ctrlPr>
                          <a:rPr lang="en-US" sz="1400" b="1" i="1">
                            <a:latin typeface="Cambria Math" panose="02040503050406030204" pitchFamily="18" charset="0"/>
                          </a:rPr>
                        </m:ctrlPr>
                      </m:sSubPr>
                      <m:e>
                        <m:r>
                          <a:rPr lang="en-US" sz="1400" b="1" i="1">
                            <a:latin typeface="Cambria Math" panose="02040503050406030204" pitchFamily="18" charset="0"/>
                            <a:ea typeface="Cambria Math" panose="02040503050406030204" pitchFamily="18" charset="0"/>
                          </a:rPr>
                          <m:t>𝜷</m:t>
                        </m:r>
                      </m:e>
                      <m:sub>
                        <m:r>
                          <a:rPr lang="en-US" sz="1400" b="1" i="1">
                            <a:latin typeface="Cambria Math" panose="02040503050406030204" pitchFamily="18" charset="0"/>
                          </a:rPr>
                          <m:t>𝟏</m:t>
                        </m:r>
                      </m:sub>
                    </m:sSub>
                    <m:r>
                      <a:rPr lang="en-US" sz="1400" b="1" i="1">
                        <a:latin typeface="Cambria Math" panose="02040503050406030204" pitchFamily="18" charset="0"/>
                      </a:rPr>
                      <m:t>=</m:t>
                    </m:r>
                    <m:r>
                      <a:rPr lang="en-US" sz="1400" b="1" i="1">
                        <a:latin typeface="Cambria Math" panose="02040503050406030204" pitchFamily="18" charset="0"/>
                      </a:rPr>
                      <m:t>𝒔𝒍𝒐𝒑𝒆</m:t>
                    </m:r>
                    <m:r>
                      <a:rPr lang="en-US" sz="1400" b="1" i="1">
                        <a:latin typeface="Cambria Math" panose="02040503050406030204" pitchFamily="18" charset="0"/>
                      </a:rPr>
                      <m:t>=</m:t>
                    </m:r>
                    <m:f>
                      <m:fPr>
                        <m:ctrlPr>
                          <a:rPr lang="en-US" sz="1400" b="1" i="1">
                            <a:latin typeface="Cambria Math" panose="02040503050406030204" pitchFamily="18" charset="0"/>
                          </a:rPr>
                        </m:ctrlPr>
                      </m:fPr>
                      <m:num>
                        <m:r>
                          <a:rPr lang="en-US" sz="1400" b="1" i="1">
                            <a:latin typeface="Cambria Math" panose="02040503050406030204" pitchFamily="18" charset="0"/>
                          </a:rPr>
                          <m:t>𝒓𝒊𝒔𝒆</m:t>
                        </m:r>
                      </m:num>
                      <m:den>
                        <m:r>
                          <a:rPr lang="en-US" sz="1400" b="1" i="1">
                            <a:latin typeface="Cambria Math" panose="02040503050406030204" pitchFamily="18" charset="0"/>
                          </a:rPr>
                          <m:t>𝒓𝒖𝒏</m:t>
                        </m:r>
                      </m:den>
                    </m:f>
                    <m:r>
                      <a:rPr lang="en-US" sz="1400" b="1" i="1">
                        <a:latin typeface="Cambria Math" panose="02040503050406030204" pitchFamily="18" charset="0"/>
                      </a:rPr>
                      <m:t>=</m:t>
                    </m:r>
                    <m:f>
                      <m:fPr>
                        <m:ctrlPr>
                          <a:rPr lang="en-US" sz="1400" b="1" i="1">
                            <a:latin typeface="Cambria Math" panose="02040503050406030204" pitchFamily="18" charset="0"/>
                          </a:rPr>
                        </m:ctrlPr>
                      </m:fPr>
                      <m:num>
                        <m:r>
                          <a:rPr lang="en-US" sz="1400" b="1" i="1">
                            <a:latin typeface="Cambria Math" panose="02040503050406030204" pitchFamily="18" charset="0"/>
                          </a:rPr>
                          <m:t>𝟐</m:t>
                        </m:r>
                      </m:num>
                      <m:den>
                        <m:r>
                          <a:rPr lang="en-US" sz="1400" b="1" i="1">
                            <a:latin typeface="Cambria Math" panose="02040503050406030204" pitchFamily="18" charset="0"/>
                          </a:rPr>
                          <m:t>𝟏</m:t>
                        </m:r>
                      </m:den>
                    </m:f>
                  </m:oMath>
                </a14:m>
                <a:r>
                  <a:rPr lang="en-US" sz="1400" b="1" i="1" dirty="0"/>
                  <a:t>  </a:t>
                </a:r>
              </a:p>
            </p:txBody>
          </p:sp>
        </mc:Choice>
        <mc:Fallback xmlns="">
          <p:sp>
            <p:nvSpPr>
              <p:cNvPr id="17" name="TextBox 16"/>
              <p:cNvSpPr txBox="1">
                <a:spLocks noRot="1" noChangeAspect="1" noMove="1" noResize="1" noEditPoints="1" noAdjustHandles="1" noChangeArrowheads="1" noChangeShapeType="1" noTextEdit="1"/>
              </p:cNvSpPr>
              <p:nvPr/>
            </p:nvSpPr>
            <p:spPr>
              <a:xfrm>
                <a:off x="5835878" y="2684337"/>
                <a:ext cx="1956816" cy="404150"/>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Rectangle 14"/>
              <p:cNvSpPr/>
              <p:nvPr/>
            </p:nvSpPr>
            <p:spPr>
              <a:xfrm>
                <a:off x="5593773" y="3197424"/>
                <a:ext cx="831061" cy="307777"/>
              </a:xfrm>
              <a:prstGeom prst="rect">
                <a:avLst/>
              </a:prstGeom>
            </p:spPr>
            <p:txBody>
              <a:bodyPr wrap="none">
                <a:noAutofit/>
              </a:bodyPr>
              <a:lstStyle/>
              <a:p>
                <a:pPr/>
                <a14:m>
                  <m:oMathPara xmlns:m="http://schemas.openxmlformats.org/officeDocument/2006/math">
                    <m:oMathParaPr>
                      <m:jc m:val="centerGroup"/>
                    </m:oMathParaPr>
                    <m:oMath xmlns:m="http://schemas.openxmlformats.org/officeDocument/2006/math">
                      <m:r>
                        <a:rPr lang="en-US" sz="1400" b="1" i="1">
                          <a:latin typeface="Cambria Math" panose="02040503050406030204" pitchFamily="18" charset="0"/>
                          <a:ea typeface="Cambria Math" panose="02040503050406030204" pitchFamily="18" charset="0"/>
                        </a:rPr>
                        <m:t>∆</m:t>
                      </m:r>
                      <m:r>
                        <a:rPr lang="en-US" sz="1400" b="1" i="1">
                          <a:latin typeface="Cambria Math" panose="02040503050406030204" pitchFamily="18" charset="0"/>
                          <a:ea typeface="Cambria Math" panose="02040503050406030204" pitchFamily="18" charset="0"/>
                        </a:rPr>
                        <m:t>𝒚</m:t>
                      </m:r>
                      <m:r>
                        <a:rPr lang="en-US" sz="1400" b="1" i="1">
                          <a:latin typeface="Cambria Math" panose="02040503050406030204" pitchFamily="18" charset="0"/>
                          <a:ea typeface="Cambria Math" panose="02040503050406030204" pitchFamily="18" charset="0"/>
                        </a:rPr>
                        <m:t>= </m:t>
                      </m:r>
                      <m:r>
                        <a:rPr lang="en-US" sz="1400" b="1" i="1">
                          <a:latin typeface="Cambria Math" panose="02040503050406030204" pitchFamily="18" charset="0"/>
                        </a:rPr>
                        <m:t>𝟐</m:t>
                      </m:r>
                    </m:oMath>
                  </m:oMathPara>
                </a14:m>
                <a:endParaRPr lang="en-US" dirty="0"/>
              </a:p>
            </p:txBody>
          </p:sp>
        </mc:Choice>
        <mc:Fallback xmlns="">
          <p:sp>
            <p:nvSpPr>
              <p:cNvPr id="15" name="Rectangle 14"/>
              <p:cNvSpPr>
                <a:spLocks noRot="1" noChangeAspect="1" noMove="1" noResize="1" noEditPoints="1" noAdjustHandles="1" noChangeArrowheads="1" noChangeShapeType="1" noTextEdit="1"/>
              </p:cNvSpPr>
              <p:nvPr/>
            </p:nvSpPr>
            <p:spPr>
              <a:xfrm>
                <a:off x="5593773" y="3197424"/>
                <a:ext cx="831061" cy="307777"/>
              </a:xfrm>
              <a:prstGeom prst="rect">
                <a:avLst/>
              </a:prstGeom>
              <a:blipFill>
                <a:blip r:embed="rId6"/>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Rectangle 18"/>
              <p:cNvSpPr/>
              <p:nvPr/>
            </p:nvSpPr>
            <p:spPr>
              <a:xfrm>
                <a:off x="5258989" y="3561930"/>
                <a:ext cx="787780" cy="307777"/>
              </a:xfrm>
              <a:prstGeom prst="rect">
                <a:avLst/>
              </a:prstGeom>
            </p:spPr>
            <p:txBody>
              <a:bodyPr wrap="none">
                <a:noAutofit/>
              </a:bodyPr>
              <a:lstStyle/>
              <a:p>
                <a:pPr/>
                <a14:m>
                  <m:oMathPara xmlns:m="http://schemas.openxmlformats.org/officeDocument/2006/math">
                    <m:oMathParaPr>
                      <m:jc m:val="centerGroup"/>
                    </m:oMathParaPr>
                    <m:oMath xmlns:m="http://schemas.openxmlformats.org/officeDocument/2006/math">
                      <m:r>
                        <a:rPr lang="en-US" sz="1400" b="1" i="1">
                          <a:latin typeface="Cambria Math" panose="02040503050406030204" pitchFamily="18" charset="0"/>
                          <a:ea typeface="Cambria Math" panose="02040503050406030204" pitchFamily="18" charset="0"/>
                        </a:rPr>
                        <m:t>∆</m:t>
                      </m:r>
                      <m:r>
                        <a:rPr lang="en-US" sz="1400" b="1" i="1">
                          <a:latin typeface="Cambria Math" panose="02040503050406030204" pitchFamily="18" charset="0"/>
                          <a:ea typeface="Cambria Math" panose="02040503050406030204" pitchFamily="18" charset="0"/>
                        </a:rPr>
                        <m:t>𝒙</m:t>
                      </m:r>
                      <m:r>
                        <a:rPr lang="en-US" sz="1400" b="1" i="1">
                          <a:latin typeface="Cambria Math" panose="02040503050406030204" pitchFamily="18" charset="0"/>
                          <a:ea typeface="Cambria Math" panose="02040503050406030204" pitchFamily="18" charset="0"/>
                        </a:rPr>
                        <m:t>=</m:t>
                      </m:r>
                      <m:r>
                        <a:rPr lang="en-US" sz="1400" b="1" i="1">
                          <a:latin typeface="Cambria Math" panose="02040503050406030204" pitchFamily="18" charset="0"/>
                          <a:ea typeface="Cambria Math" panose="02040503050406030204" pitchFamily="18" charset="0"/>
                        </a:rPr>
                        <m:t>𝟏</m:t>
                      </m:r>
                    </m:oMath>
                  </m:oMathPara>
                </a14:m>
                <a:endParaRPr lang="en-US" dirty="0"/>
              </a:p>
            </p:txBody>
          </p:sp>
        </mc:Choice>
        <mc:Fallback xmlns="">
          <p:sp>
            <p:nvSpPr>
              <p:cNvPr id="19" name="Rectangle 18"/>
              <p:cNvSpPr>
                <a:spLocks noRot="1" noChangeAspect="1" noMove="1" noResize="1" noEditPoints="1" noAdjustHandles="1" noChangeArrowheads="1" noChangeShapeType="1" noTextEdit="1"/>
              </p:cNvSpPr>
              <p:nvPr/>
            </p:nvSpPr>
            <p:spPr>
              <a:xfrm>
                <a:off x="5258989" y="3561930"/>
                <a:ext cx="787780" cy="307777"/>
              </a:xfrm>
              <a:prstGeom prst="rect">
                <a:avLst/>
              </a:prstGeom>
              <a:blipFill>
                <a:blip r:embed="rId7"/>
                <a:stretch>
                  <a:fillRect/>
                </a:stretch>
              </a:blipFill>
            </p:spPr>
            <p:txBody>
              <a:bodyPr/>
              <a:lstStyle/>
              <a:p>
                <a:r>
                  <a:rPr lang="en-US">
                    <a:noFill/>
                  </a:rPr>
                  <a:t> </a:t>
                </a:r>
              </a:p>
            </p:txBody>
          </p:sp>
        </mc:Fallback>
      </mc:AlternateContent>
      <p:cxnSp>
        <p:nvCxnSpPr>
          <p:cNvPr id="13" name="Straight Connector 12">
            <a:extLst>
              <a:ext uri="{FF2B5EF4-FFF2-40B4-BE49-F238E27FC236}">
                <a16:creationId xmlns:a16="http://schemas.microsoft.com/office/drawing/2014/main" id="{308142D4-279C-D443-982B-BFACE37E7273}"/>
              </a:ext>
            </a:extLst>
          </p:cNvPr>
          <p:cNvCxnSpPr/>
          <p:nvPr/>
        </p:nvCxnSpPr>
        <p:spPr>
          <a:xfrm>
            <a:off x="5887350" y="2525409"/>
            <a:ext cx="304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58F4BB6-3DDE-6A4C-BF4B-58D732A67FDB}"/>
              </a:ext>
            </a:extLst>
          </p:cNvPr>
          <p:cNvCxnSpPr/>
          <p:nvPr/>
        </p:nvCxnSpPr>
        <p:spPr>
          <a:xfrm flipV="1">
            <a:off x="6192150" y="1976176"/>
            <a:ext cx="0" cy="554182"/>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8" name="Rectangle 17">
                <a:extLst>
                  <a:ext uri="{FF2B5EF4-FFF2-40B4-BE49-F238E27FC236}">
                    <a16:creationId xmlns:a16="http://schemas.microsoft.com/office/drawing/2014/main" id="{C397A0DC-63F6-A044-8E32-741D1FD45DAD}"/>
                  </a:ext>
                </a:extLst>
              </p:cNvPr>
              <p:cNvSpPr/>
              <p:nvPr/>
            </p:nvSpPr>
            <p:spPr>
              <a:xfrm>
                <a:off x="6169402" y="2126872"/>
                <a:ext cx="831061" cy="307777"/>
              </a:xfrm>
              <a:prstGeom prst="rect">
                <a:avLst/>
              </a:prstGeom>
            </p:spPr>
            <p:txBody>
              <a:bodyPr wrap="none">
                <a:noAutofit/>
              </a:bodyPr>
              <a:lstStyle/>
              <a:p>
                <a:pPr/>
                <a14:m>
                  <m:oMathPara xmlns:m="http://schemas.openxmlformats.org/officeDocument/2006/math">
                    <m:oMathParaPr>
                      <m:jc m:val="centerGroup"/>
                    </m:oMathParaPr>
                    <m:oMath xmlns:m="http://schemas.openxmlformats.org/officeDocument/2006/math">
                      <m:r>
                        <a:rPr lang="en-US" sz="1400" b="1" i="1">
                          <a:latin typeface="Cambria Math" panose="02040503050406030204" pitchFamily="18" charset="0"/>
                          <a:ea typeface="Cambria Math" panose="02040503050406030204" pitchFamily="18" charset="0"/>
                        </a:rPr>
                        <m:t>∆</m:t>
                      </m:r>
                      <m:r>
                        <a:rPr lang="en-US" sz="1400" b="1" i="1">
                          <a:latin typeface="Cambria Math" panose="02040503050406030204" pitchFamily="18" charset="0"/>
                          <a:ea typeface="Cambria Math" panose="02040503050406030204" pitchFamily="18" charset="0"/>
                        </a:rPr>
                        <m:t>𝒚</m:t>
                      </m:r>
                      <m:r>
                        <a:rPr lang="en-US" sz="1400" b="1" i="1">
                          <a:latin typeface="Cambria Math" panose="02040503050406030204" pitchFamily="18" charset="0"/>
                          <a:ea typeface="Cambria Math" panose="02040503050406030204" pitchFamily="18" charset="0"/>
                        </a:rPr>
                        <m:t>= </m:t>
                      </m:r>
                      <m:r>
                        <a:rPr lang="en-US" sz="1400" b="1" i="1">
                          <a:latin typeface="Cambria Math" panose="02040503050406030204" pitchFamily="18" charset="0"/>
                        </a:rPr>
                        <m:t>𝟐</m:t>
                      </m:r>
                    </m:oMath>
                  </m:oMathPara>
                </a14:m>
                <a:endParaRPr lang="en-US" dirty="0"/>
              </a:p>
            </p:txBody>
          </p:sp>
        </mc:Choice>
        <mc:Fallback xmlns="">
          <p:sp>
            <p:nvSpPr>
              <p:cNvPr id="18" name="Rectangle 17">
                <a:extLst>
                  <a:ext uri="{FF2B5EF4-FFF2-40B4-BE49-F238E27FC236}">
                    <a16:creationId xmlns:a16="http://schemas.microsoft.com/office/drawing/2014/main" id="{C397A0DC-63F6-A044-8E32-741D1FD45DAD}"/>
                  </a:ext>
                </a:extLst>
              </p:cNvPr>
              <p:cNvSpPr>
                <a:spLocks noRot="1" noChangeAspect="1" noMove="1" noResize="1" noEditPoints="1" noAdjustHandles="1" noChangeArrowheads="1" noChangeShapeType="1" noTextEdit="1"/>
              </p:cNvSpPr>
              <p:nvPr/>
            </p:nvSpPr>
            <p:spPr>
              <a:xfrm>
                <a:off x="6169402" y="2126872"/>
                <a:ext cx="831061" cy="307777"/>
              </a:xfrm>
              <a:prstGeom prst="rect">
                <a:avLst/>
              </a:prstGeom>
              <a:blipFill>
                <a:blip r:embed="rId6"/>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Rectangle 19">
                <a:extLst>
                  <a:ext uri="{FF2B5EF4-FFF2-40B4-BE49-F238E27FC236}">
                    <a16:creationId xmlns:a16="http://schemas.microsoft.com/office/drawing/2014/main" id="{4AF662BF-CFE0-4043-A667-7F63DD1636BF}"/>
                  </a:ext>
                </a:extLst>
              </p:cNvPr>
              <p:cNvSpPr/>
              <p:nvPr/>
            </p:nvSpPr>
            <p:spPr>
              <a:xfrm>
                <a:off x="5834618" y="2491378"/>
                <a:ext cx="787780" cy="307777"/>
              </a:xfrm>
              <a:prstGeom prst="rect">
                <a:avLst/>
              </a:prstGeom>
            </p:spPr>
            <p:txBody>
              <a:bodyPr wrap="none">
                <a:noAutofit/>
              </a:bodyPr>
              <a:lstStyle/>
              <a:p>
                <a:pPr/>
                <a14:m>
                  <m:oMathPara xmlns:m="http://schemas.openxmlformats.org/officeDocument/2006/math">
                    <m:oMathParaPr>
                      <m:jc m:val="centerGroup"/>
                    </m:oMathParaPr>
                    <m:oMath xmlns:m="http://schemas.openxmlformats.org/officeDocument/2006/math">
                      <m:r>
                        <a:rPr lang="en-US" sz="1400" b="1" i="1">
                          <a:latin typeface="Cambria Math" panose="02040503050406030204" pitchFamily="18" charset="0"/>
                          <a:ea typeface="Cambria Math" panose="02040503050406030204" pitchFamily="18" charset="0"/>
                        </a:rPr>
                        <m:t>∆</m:t>
                      </m:r>
                      <m:r>
                        <a:rPr lang="en-US" sz="1400" b="1" i="1">
                          <a:latin typeface="Cambria Math" panose="02040503050406030204" pitchFamily="18" charset="0"/>
                          <a:ea typeface="Cambria Math" panose="02040503050406030204" pitchFamily="18" charset="0"/>
                        </a:rPr>
                        <m:t>𝒙</m:t>
                      </m:r>
                      <m:r>
                        <a:rPr lang="en-US" sz="1400" b="1" i="1">
                          <a:latin typeface="Cambria Math" panose="02040503050406030204" pitchFamily="18" charset="0"/>
                          <a:ea typeface="Cambria Math" panose="02040503050406030204" pitchFamily="18" charset="0"/>
                        </a:rPr>
                        <m:t>=</m:t>
                      </m:r>
                      <m:r>
                        <a:rPr lang="en-US" sz="1400" b="1" i="1">
                          <a:latin typeface="Cambria Math" panose="02040503050406030204" pitchFamily="18" charset="0"/>
                          <a:ea typeface="Cambria Math" panose="02040503050406030204" pitchFamily="18" charset="0"/>
                        </a:rPr>
                        <m:t>𝟏</m:t>
                      </m:r>
                    </m:oMath>
                  </m:oMathPara>
                </a14:m>
                <a:endParaRPr lang="en-US" dirty="0"/>
              </a:p>
            </p:txBody>
          </p:sp>
        </mc:Choice>
        <mc:Fallback xmlns="">
          <p:sp>
            <p:nvSpPr>
              <p:cNvPr id="20" name="Rectangle 19">
                <a:extLst>
                  <a:ext uri="{FF2B5EF4-FFF2-40B4-BE49-F238E27FC236}">
                    <a16:creationId xmlns:a16="http://schemas.microsoft.com/office/drawing/2014/main" id="{4AF662BF-CFE0-4043-A667-7F63DD1636BF}"/>
                  </a:ext>
                </a:extLst>
              </p:cNvPr>
              <p:cNvSpPr>
                <a:spLocks noRot="1" noChangeAspect="1" noMove="1" noResize="1" noEditPoints="1" noAdjustHandles="1" noChangeArrowheads="1" noChangeShapeType="1" noTextEdit="1"/>
              </p:cNvSpPr>
              <p:nvPr/>
            </p:nvSpPr>
            <p:spPr>
              <a:xfrm>
                <a:off x="5834618" y="2491378"/>
                <a:ext cx="787780" cy="307777"/>
              </a:xfrm>
              <a:prstGeom prst="rect">
                <a:avLst/>
              </a:prstGeom>
              <a:blipFill>
                <a:blip r:embed="rId8"/>
                <a:stretch>
                  <a:fillRect/>
                </a:stretch>
              </a:blipFill>
            </p:spPr>
            <p:txBody>
              <a:bodyPr/>
              <a:lstStyle/>
              <a:p>
                <a:r>
                  <a:rPr lang="en-US">
                    <a:noFill/>
                  </a:rPr>
                  <a:t> </a:t>
                </a:r>
              </a:p>
            </p:txBody>
          </p:sp>
        </mc:Fallback>
      </mc:AlternateContent>
      <p:sp>
        <p:nvSpPr>
          <p:cNvPr id="24" name="TextBox 23">
            <a:extLst>
              <a:ext uri="{FF2B5EF4-FFF2-40B4-BE49-F238E27FC236}">
                <a16:creationId xmlns:a16="http://schemas.microsoft.com/office/drawing/2014/main" id="{6CDADC4B-DA1E-AA4C-B44E-2A19F3B2D8B7}"/>
              </a:ext>
            </a:extLst>
          </p:cNvPr>
          <p:cNvSpPr txBox="1">
            <a:spLocks noChangeArrowheads="1"/>
          </p:cNvSpPr>
          <p:nvPr/>
        </p:nvSpPr>
        <p:spPr bwMode="auto">
          <a:xfrm>
            <a:off x="3276600" y="5257801"/>
            <a:ext cx="7772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dirty="0">
                <a:latin typeface="+mn-lt"/>
              </a:rPr>
              <a:t>Or, it is </a:t>
            </a:r>
            <a:r>
              <a:rPr lang="en-US" altLang="en-US" i="1" dirty="0">
                <a:latin typeface="+mn-lt"/>
              </a:rPr>
              <a:t>estimated </a:t>
            </a:r>
            <a:r>
              <a:rPr lang="en-US" altLang="en-US" dirty="0">
                <a:latin typeface="+mn-lt"/>
              </a:rPr>
              <a:t>that a 1-unit increase in x results in a 2-unit increase in y.</a:t>
            </a:r>
          </a:p>
        </p:txBody>
      </p:sp>
      <p:sp>
        <p:nvSpPr>
          <p:cNvPr id="27" name="TextBox 26">
            <a:extLst>
              <a:ext uri="{FF2B5EF4-FFF2-40B4-BE49-F238E27FC236}">
                <a16:creationId xmlns:a16="http://schemas.microsoft.com/office/drawing/2014/main" id="{BE338503-0F3A-4D4C-B08E-9A1DC203E2FB}"/>
              </a:ext>
            </a:extLst>
          </p:cNvPr>
          <p:cNvSpPr txBox="1">
            <a:spLocks noChangeArrowheads="1"/>
          </p:cNvSpPr>
          <p:nvPr/>
        </p:nvSpPr>
        <p:spPr bwMode="auto">
          <a:xfrm>
            <a:off x="3230563" y="6009959"/>
            <a:ext cx="59675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dirty="0">
                <a:latin typeface="+mn-lt"/>
              </a:rPr>
              <a:t>Or, it is </a:t>
            </a:r>
            <a:r>
              <a:rPr lang="en-US" altLang="en-US" i="1" dirty="0">
                <a:latin typeface="+mn-lt"/>
              </a:rPr>
              <a:t>estimated</a:t>
            </a:r>
            <a:r>
              <a:rPr lang="en-US" altLang="en-US" dirty="0">
                <a:latin typeface="+mn-lt"/>
              </a:rPr>
              <a:t> that when x = 0, y will be 1.5.</a:t>
            </a:r>
          </a:p>
        </p:txBody>
      </p:sp>
    </p:spTree>
    <p:extLst>
      <p:ext uri="{BB962C8B-B14F-4D97-AF65-F5344CB8AC3E}">
        <p14:creationId xmlns:p14="http://schemas.microsoft.com/office/powerpoint/2010/main" val="37202765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par>
                                <p:cTn id="31" presetID="10"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fade">
                                      <p:cBhvr>
                                        <p:cTn id="43" dur="500"/>
                                        <p:tgtEl>
                                          <p:spTgt spid="1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500"/>
                                        <p:tgtEl>
                                          <p:spTgt spid="9"/>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500"/>
                                        <p:tgtEl>
                                          <p:spTgt spid="14"/>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fade">
                                      <p:cBhvr>
                                        <p:cTn id="63" dur="500"/>
                                        <p:tgtEl>
                                          <p:spTgt spid="10"/>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27"/>
                                        </p:tgtEl>
                                        <p:attrNameLst>
                                          <p:attrName>style.visibility</p:attrName>
                                        </p:attrNameLst>
                                      </p:cBhvr>
                                      <p:to>
                                        <p:strVal val="visible"/>
                                      </p:to>
                                    </p:set>
                                    <p:animEffect transition="in" filter="fade">
                                      <p:cBhvr>
                                        <p:cTn id="6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4" grpId="0"/>
      <p:bldP spid="17" grpId="0"/>
      <p:bldP spid="15" grpId="0"/>
      <p:bldP spid="19" grpId="0"/>
      <p:bldP spid="18" grpId="0"/>
      <p:bldP spid="20" grpId="0"/>
      <p:bldP spid="24" grpId="0"/>
      <p:bldP spid="2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altLang="en-US" dirty="0"/>
              <a:t>Grades vs. Study Hours 	</a:t>
            </a:r>
          </a:p>
        </p:txBody>
      </p:sp>
      <p:sp>
        <p:nvSpPr>
          <p:cNvPr id="6" name="TextBox 5"/>
          <p:cNvSpPr txBox="1">
            <a:spLocks noChangeArrowheads="1"/>
          </p:cNvSpPr>
          <p:nvPr/>
        </p:nvSpPr>
        <p:spPr bwMode="auto">
          <a:xfrm>
            <a:off x="1371600" y="4419599"/>
            <a:ext cx="9372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dirty="0">
                <a:latin typeface="+mn-lt"/>
              </a:rPr>
              <a:t>Interpret the slope … </a:t>
            </a:r>
          </a:p>
        </p:txBody>
      </p:sp>
      <p:pic>
        <p:nvPicPr>
          <p:cNvPr id="17412"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0889" y="1523999"/>
            <a:ext cx="5534025" cy="2781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TextBox 12"/>
          <p:cNvSpPr txBox="1">
            <a:spLocks noChangeArrowheads="1"/>
          </p:cNvSpPr>
          <p:nvPr/>
        </p:nvSpPr>
        <p:spPr bwMode="auto">
          <a:xfrm>
            <a:off x="1524000" y="4941887"/>
            <a:ext cx="93726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dirty="0">
                <a:latin typeface="+mn-lt"/>
              </a:rPr>
              <a:t>Each extra hour spent studying results in a 6.6707 point increase in the predicted grade.</a:t>
            </a:r>
          </a:p>
        </p:txBody>
      </p:sp>
      <p:sp>
        <p:nvSpPr>
          <p:cNvPr id="15" name="TextBox 14"/>
          <p:cNvSpPr txBox="1">
            <a:spLocks noChangeArrowheads="1"/>
          </p:cNvSpPr>
          <p:nvPr/>
        </p:nvSpPr>
        <p:spPr bwMode="auto">
          <a:xfrm>
            <a:off x="1447800" y="5562599"/>
            <a:ext cx="9372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dirty="0">
                <a:latin typeface="+mn-lt"/>
              </a:rPr>
              <a:t>Interpret the y-intercept …</a:t>
            </a:r>
          </a:p>
        </p:txBody>
      </p:sp>
      <p:sp>
        <p:nvSpPr>
          <p:cNvPr id="7" name="Rectangle 6"/>
          <p:cNvSpPr>
            <a:spLocks noChangeArrowheads="1"/>
          </p:cNvSpPr>
          <p:nvPr/>
        </p:nvSpPr>
        <p:spPr bwMode="auto">
          <a:xfrm>
            <a:off x="2019300" y="6107113"/>
            <a:ext cx="8382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a:r>
              <a:rPr lang="en-US" altLang="en-US" dirty="0">
                <a:latin typeface="+mn-lt"/>
              </a:rPr>
              <a:t>The predicted grade for a student who studies no hours is 40.993 points.</a:t>
            </a:r>
          </a:p>
        </p:txBody>
      </p:sp>
      <p:sp>
        <p:nvSpPr>
          <p:cNvPr id="8" name="7-Point Star 7"/>
          <p:cNvSpPr/>
          <p:nvPr/>
        </p:nvSpPr>
        <p:spPr>
          <a:xfrm>
            <a:off x="3810000" y="2993807"/>
            <a:ext cx="152400" cy="157282"/>
          </a:xfrm>
          <a:prstGeom prst="star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1">
            <a:extLst>
              <a:ext uri="{FF2B5EF4-FFF2-40B4-BE49-F238E27FC236}">
                <a16:creationId xmlns:a16="http://schemas.microsoft.com/office/drawing/2014/main" id="{452A9322-F10A-B44B-B6F2-6A6976CD0172}"/>
              </a:ext>
            </a:extLst>
          </p:cNvPr>
          <p:cNvPicPr>
            <a:picLocks noChangeAspect="1"/>
          </p:cNvPicPr>
          <p:nvPr/>
        </p:nvPicPr>
        <p:blipFill>
          <a:blip r:embed="rId3"/>
          <a:stretch>
            <a:fillRect/>
          </a:stretch>
        </p:blipFill>
        <p:spPr>
          <a:xfrm>
            <a:off x="6210300" y="2741506"/>
            <a:ext cx="2552622" cy="763694"/>
          </a:xfrm>
          <a:prstGeom prst="rect">
            <a:avLst/>
          </a:prstGeom>
        </p:spPr>
      </p:pic>
    </p:spTree>
    <p:extLst>
      <p:ext uri="{BB962C8B-B14F-4D97-AF65-F5344CB8AC3E}">
        <p14:creationId xmlns:p14="http://schemas.microsoft.com/office/powerpoint/2010/main" val="12350735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p:bldP spid="15" grpId="0"/>
      <p:bldP spid="7" grpId="0"/>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6E55B4E-F4E0-D34A-B75E-658FDC46C337}"/>
              </a:ext>
            </a:extLst>
          </p:cNvPr>
          <p:cNvPicPr>
            <a:picLocks noChangeAspect="1"/>
          </p:cNvPicPr>
          <p:nvPr/>
        </p:nvPicPr>
        <p:blipFill>
          <a:blip r:embed="rId2"/>
          <a:stretch>
            <a:fillRect/>
          </a:stretch>
        </p:blipFill>
        <p:spPr>
          <a:xfrm>
            <a:off x="508000" y="1026948"/>
            <a:ext cx="11226800" cy="660400"/>
          </a:xfrm>
          <a:prstGeom prst="rect">
            <a:avLst/>
          </a:prstGeom>
        </p:spPr>
      </p:pic>
      <p:sp>
        <p:nvSpPr>
          <p:cNvPr id="2" name="Title 1"/>
          <p:cNvSpPr>
            <a:spLocks noGrp="1"/>
          </p:cNvSpPr>
          <p:nvPr>
            <p:ph type="title"/>
          </p:nvPr>
        </p:nvSpPr>
        <p:spPr>
          <a:xfrm>
            <a:off x="1515414" y="89471"/>
            <a:ext cx="9144000" cy="1143000"/>
          </a:xfrm>
        </p:spPr>
        <p:txBody>
          <a:bodyPr/>
          <a:lstStyle/>
          <a:p>
            <a:r>
              <a:rPr lang="en-US" dirty="0"/>
              <a:t>r and r</a:t>
            </a:r>
            <a:r>
              <a:rPr lang="en-US" baseline="30000" dirty="0"/>
              <a:t>2</a:t>
            </a:r>
            <a:r>
              <a:rPr lang="en-US" dirty="0"/>
              <a:t>: Not resistant to outliers</a:t>
            </a:r>
          </a:p>
        </p:txBody>
      </p:sp>
      <p:pic>
        <p:nvPicPr>
          <p:cNvPr id="8" name="Content Placeholder 7"/>
          <p:cNvPicPr>
            <a:picLocks noGrp="1" noChangeAspect="1"/>
          </p:cNvPicPr>
          <p:nvPr>
            <p:ph idx="1"/>
          </p:nvPr>
        </p:nvPicPr>
        <p:blipFill>
          <a:blip r:embed="rId3"/>
          <a:stretch>
            <a:fillRect/>
          </a:stretch>
        </p:blipFill>
        <p:spPr>
          <a:xfrm>
            <a:off x="152400" y="1981200"/>
            <a:ext cx="5529820" cy="3048000"/>
          </a:xfrm>
          <a:prstGeom prst="rect">
            <a:avLst/>
          </a:prstGeom>
        </p:spPr>
      </p:pic>
      <p:pic>
        <p:nvPicPr>
          <p:cNvPr id="12" name="Picture 11"/>
          <p:cNvPicPr>
            <a:picLocks noChangeAspect="1"/>
          </p:cNvPicPr>
          <p:nvPr/>
        </p:nvPicPr>
        <p:blipFill>
          <a:blip r:embed="rId4"/>
          <a:stretch>
            <a:fillRect/>
          </a:stretch>
        </p:blipFill>
        <p:spPr>
          <a:xfrm>
            <a:off x="5785013" y="1981200"/>
            <a:ext cx="6313016" cy="3048000"/>
          </a:xfrm>
          <a:prstGeom prst="rect">
            <a:avLst/>
          </a:prstGeom>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2FA80B44-9646-47D6-B79E-923AB0173F5F}"/>
                  </a:ext>
                </a:extLst>
              </p:cNvPr>
              <p:cNvSpPr txBox="1"/>
              <p:nvPr/>
            </p:nvSpPr>
            <p:spPr>
              <a:xfrm>
                <a:off x="2790401" y="1066800"/>
                <a:ext cx="5942332" cy="369332"/>
              </a:xfrm>
              <a:prstGeom prst="rect">
                <a:avLst/>
              </a:prstGeom>
              <a:noFill/>
            </p:spPr>
            <p:txBody>
              <a:bodyPr wrap="none" lIns="0" tIns="0" rIns="0" bIns="0" rtlCol="0">
                <a:spAutoFit/>
              </a:bodyPr>
              <a:lstStyle/>
              <a:p>
                <a14:m>
                  <m:oMath xmlns:m="http://schemas.openxmlformats.org/officeDocument/2006/math">
                    <m:r>
                      <a:rPr lang="en-US" sz="2400" i="1">
                        <a:latin typeface="Cambria Math" panose="02040503050406030204" pitchFamily="18" charset="0"/>
                        <a:ea typeface="Cambria Math" panose="02040503050406030204" pitchFamily="18" charset="0"/>
                      </a:rPr>
                      <m:t>𝜌</m:t>
                    </m:r>
                  </m:oMath>
                </a14:m>
                <a:r>
                  <a:rPr lang="en-US" sz="2400" dirty="0"/>
                  <a:t> is the population correlation that </a:t>
                </a:r>
                <a14:m>
                  <m:oMath xmlns:m="http://schemas.openxmlformats.org/officeDocument/2006/math">
                    <m:r>
                      <a:rPr lang="en-US" sz="2400" i="1">
                        <a:latin typeface="Cambria Math" panose="02040503050406030204" pitchFamily="18" charset="0"/>
                      </a:rPr>
                      <m:t>𝑟</m:t>
                    </m:r>
                  </m:oMath>
                </a14:m>
                <a:r>
                  <a:rPr lang="en-US" sz="2400" dirty="0"/>
                  <a:t> estimates.</a:t>
                </a:r>
              </a:p>
            </p:txBody>
          </p:sp>
        </mc:Choice>
        <mc:Fallback xmlns="">
          <p:sp>
            <p:nvSpPr>
              <p:cNvPr id="9" name="TextBox 8">
                <a:extLst>
                  <a:ext uri="{FF2B5EF4-FFF2-40B4-BE49-F238E27FC236}">
                    <a16:creationId xmlns:a16="http://schemas.microsoft.com/office/drawing/2014/main" id="{2FA80B44-9646-47D6-B79E-923AB0173F5F}"/>
                  </a:ext>
                </a:extLst>
              </p:cNvPr>
              <p:cNvSpPr txBox="1">
                <a:spLocks noRot="1" noChangeAspect="1" noMove="1" noResize="1" noEditPoints="1" noAdjustHandles="1" noChangeArrowheads="1" noChangeShapeType="1" noTextEdit="1"/>
              </p:cNvSpPr>
              <p:nvPr/>
            </p:nvSpPr>
            <p:spPr>
              <a:xfrm>
                <a:off x="2790401" y="1066800"/>
                <a:ext cx="5942332" cy="369332"/>
              </a:xfrm>
              <a:prstGeom prst="rect">
                <a:avLst/>
              </a:prstGeom>
              <a:blipFill>
                <a:blip r:embed="rId7"/>
                <a:stretch>
                  <a:fillRect l="-1706" t="-24138" r="-1919" b="-48276"/>
                </a:stretch>
              </a:blipFill>
            </p:spPr>
            <p:txBody>
              <a:bodyPr/>
              <a:lstStyle/>
              <a:p>
                <a:r>
                  <a:rPr lang="en-US">
                    <a:noFill/>
                  </a:rPr>
                  <a:t> </a:t>
                </a:r>
              </a:p>
            </p:txBody>
          </p:sp>
        </mc:Fallback>
      </mc:AlternateContent>
    </p:spTree>
    <p:extLst>
      <p:ext uri="{BB962C8B-B14F-4D97-AF65-F5344CB8AC3E}">
        <p14:creationId xmlns:p14="http://schemas.microsoft.com/office/powerpoint/2010/main" val="1316871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53281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Estimation of the Intercept and Slope</a:t>
            </a:r>
          </a:p>
        </p:txBody>
      </p:sp>
      <p:sp>
        <p:nvSpPr>
          <p:cNvPr id="5122" name="Rectangle 3"/>
          <p:cNvSpPr>
            <a:spLocks noGrp="1" noChangeArrowheads="1"/>
          </p:cNvSpPr>
          <p:nvPr>
            <p:ph type="subTitle" idx="1"/>
          </p:nvPr>
        </p:nvSpPr>
        <p:spPr/>
        <p:txBody>
          <a:bodyPr/>
          <a:lstStyle/>
          <a:p>
            <a:endParaRPr lang="en-US" dirty="0"/>
          </a:p>
        </p:txBody>
      </p:sp>
    </p:spTree>
    <p:extLst>
      <p:ext uri="{BB962C8B-B14F-4D97-AF65-F5344CB8AC3E}">
        <p14:creationId xmlns:p14="http://schemas.microsoft.com/office/powerpoint/2010/main" val="20060019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altLang="en-US" dirty="0"/>
              <a:t>How to Estimate Regression Coefficients</a:t>
            </a:r>
          </a:p>
        </p:txBody>
      </p:sp>
      <p:pic>
        <p:nvPicPr>
          <p:cNvPr id="4" name="Picture 3"/>
          <p:cNvPicPr>
            <a:picLocks noChangeAspect="1"/>
          </p:cNvPicPr>
          <p:nvPr/>
        </p:nvPicPr>
        <p:blipFill>
          <a:blip r:embed="rId2"/>
          <a:stretch>
            <a:fillRect/>
          </a:stretch>
        </p:blipFill>
        <p:spPr>
          <a:xfrm>
            <a:off x="2761085" y="4334510"/>
            <a:ext cx="6655081" cy="2119518"/>
          </a:xfrm>
          <a:prstGeom prst="rect">
            <a:avLst/>
          </a:prstGeom>
          <a:solidFill>
            <a:srgbClr val="FF0000"/>
          </a:solidFill>
          <a:ln w="127000" cap="sq">
            <a:solidFill>
              <a:schemeClr val="tx1"/>
            </a:solidFill>
            <a:miter lim="800000"/>
          </a:ln>
          <a:effectLst>
            <a:outerShdw blurRad="57150" dist="50800" dir="2700000" algn="tl" rotWithShape="0">
              <a:srgbClr val="000000">
                <a:alpha val="40000"/>
              </a:srgbClr>
            </a:outerShdw>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rcRect r="5487"/>
          <a:stretch>
            <a:fillRect/>
          </a:stretch>
        </p:blipFill>
        <p:spPr bwMode="auto">
          <a:xfrm>
            <a:off x="0" y="1371600"/>
            <a:ext cx="4674923" cy="2177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a14="http://schemas.microsoft.com/office/drawing/2010/main">
        <mc:Choice Requires="a14">
          <p:sp>
            <p:nvSpPr>
              <p:cNvPr id="7" name="TextBox 6"/>
              <p:cNvSpPr txBox="1"/>
              <p:nvPr/>
            </p:nvSpPr>
            <p:spPr>
              <a:xfrm>
                <a:off x="5510018" y="1454865"/>
                <a:ext cx="5023222" cy="100822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𝑆𝑆</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rPr>
                                <m:t>1</m:t>
                              </m:r>
                            </m:sub>
                          </m:sSub>
                        </m:e>
                      </m:d>
                      <m:r>
                        <a:rPr lang="en-US" sz="2400" i="1">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𝑛</m:t>
                          </m:r>
                        </m:sup>
                        <m:e>
                          <m:sSup>
                            <m:sSupPr>
                              <m:ctrlPr>
                                <a:rPr lang="en-US" sz="2400" i="1">
                                  <a:latin typeface="Cambria Math" panose="02040503050406030204" pitchFamily="18" charset="0"/>
                                </a:rPr>
                              </m:ctrlPr>
                            </m:sSupPr>
                            <m:e>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𝑌</m:t>
                                      </m:r>
                                    </m:e>
                                    <m:sub>
                                      <m:r>
                                        <a:rPr lang="en-US" sz="2400" i="1">
                                          <a:latin typeface="Cambria Math" panose="02040503050406030204" pitchFamily="18" charset="0"/>
                                        </a:rPr>
                                        <m:t>𝑖</m:t>
                                      </m:r>
                                    </m:sub>
                                  </m:sSub>
                                  <m:r>
                                    <a:rPr lang="en-US" sz="2400" i="1">
                                      <a:latin typeface="Cambria Math" panose="02040503050406030204" pitchFamily="18" charset="0"/>
                                    </a:rPr>
                                    <m:t>−</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rPr>
                                            <m:t>1</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𝑖</m:t>
                                          </m:r>
                                        </m:sub>
                                      </m:sSub>
                                    </m:e>
                                  </m:d>
                                </m:e>
                              </m:d>
                            </m:e>
                            <m:sup>
                              <m:r>
                                <a:rPr lang="en-US" sz="2400" i="1">
                                  <a:latin typeface="Cambria Math" panose="02040503050406030204" pitchFamily="18" charset="0"/>
                                </a:rPr>
                                <m:t>2</m:t>
                              </m:r>
                            </m:sup>
                          </m:sSup>
                        </m:e>
                      </m:nary>
                    </m:oMath>
                  </m:oMathPara>
                </a14:m>
                <a:endParaRPr lang="en-US" sz="2400" dirty="0"/>
              </a:p>
            </p:txBody>
          </p:sp>
        </mc:Choice>
        <mc:Fallback xmlns="">
          <p:sp>
            <p:nvSpPr>
              <p:cNvPr id="7" name="TextBox 6"/>
              <p:cNvSpPr txBox="1">
                <a:spLocks noRot="1" noChangeAspect="1" noMove="1" noResize="1" noEditPoints="1" noAdjustHandles="1" noChangeArrowheads="1" noChangeShapeType="1" noTextEdit="1"/>
              </p:cNvSpPr>
              <p:nvPr/>
            </p:nvSpPr>
            <p:spPr>
              <a:xfrm>
                <a:off x="5510018" y="1454865"/>
                <a:ext cx="5023222" cy="1008225"/>
              </a:xfrm>
              <a:prstGeom prst="rect">
                <a:avLst/>
              </a:prstGeom>
              <a:blipFill>
                <a:blip r:embed="rId4"/>
                <a:stretch>
                  <a:fillRect t="-121250" b="-18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p:cNvSpPr txBox="1"/>
              <p:nvPr/>
            </p:nvSpPr>
            <p:spPr>
              <a:xfrm>
                <a:off x="2761084" y="5855996"/>
                <a:ext cx="1506116" cy="621004"/>
              </a:xfrm>
              <a:prstGeom prst="rect">
                <a:avLst/>
              </a:prstGeom>
              <a:solidFill>
                <a:schemeClr val="bg1"/>
              </a:solidFill>
              <a:ln w="76200">
                <a:solidFill>
                  <a:schemeClr val="tx1"/>
                </a:solid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a:ea typeface="Cambria Math"/>
                                </a:rPr>
                                <m:t>𝛽</m:t>
                              </m:r>
                            </m:e>
                          </m:acc>
                        </m:e>
                        <m:sub>
                          <m:r>
                            <a:rPr lang="en-US" i="1">
                              <a:latin typeface="Cambria Math"/>
                            </a:rPr>
                            <m:t>1</m:t>
                          </m:r>
                        </m:sub>
                      </m:sSub>
                      <m:r>
                        <a:rPr lang="en-US" i="1">
                          <a:latin typeface="Cambria Math"/>
                        </a:rPr>
                        <m:t>=</m:t>
                      </m:r>
                      <m:r>
                        <a:rPr lang="en-US" i="1">
                          <a:latin typeface="Cambria Math"/>
                        </a:rPr>
                        <m:t>𝑟</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a:rPr>
                                <m:t>𝑠</m:t>
                              </m:r>
                            </m:e>
                            <m:sub>
                              <m:r>
                                <a:rPr lang="en-US" i="1">
                                  <a:latin typeface="Cambria Math"/>
                                </a:rPr>
                                <m:t>𝑦</m:t>
                              </m:r>
                            </m:sub>
                          </m:sSub>
                        </m:num>
                        <m:den>
                          <m:sSub>
                            <m:sSubPr>
                              <m:ctrlPr>
                                <a:rPr lang="en-US" i="1">
                                  <a:latin typeface="Cambria Math" panose="02040503050406030204" pitchFamily="18" charset="0"/>
                                </a:rPr>
                              </m:ctrlPr>
                            </m:sSubPr>
                            <m:e>
                              <m:r>
                                <a:rPr lang="en-US" i="1">
                                  <a:latin typeface="Cambria Math"/>
                                </a:rPr>
                                <m:t>𝑠</m:t>
                              </m:r>
                            </m:e>
                            <m:sub>
                              <m:r>
                                <a:rPr lang="en-US" i="1">
                                  <a:latin typeface="Cambria Math"/>
                                </a:rPr>
                                <m:t>𝑥</m:t>
                              </m:r>
                            </m:sub>
                          </m:sSub>
                        </m:den>
                      </m:f>
                    </m:oMath>
                  </m:oMathPara>
                </a14:m>
                <a:endParaRPr lang="en-US" dirty="0"/>
              </a:p>
            </p:txBody>
          </p:sp>
        </mc:Choice>
        <mc:Fallback xmlns="">
          <p:sp>
            <p:nvSpPr>
              <p:cNvPr id="8" name="TextBox 7"/>
              <p:cNvSpPr txBox="1">
                <a:spLocks noRot="1" noChangeAspect="1" noMove="1" noResize="1" noEditPoints="1" noAdjustHandles="1" noChangeArrowheads="1" noChangeShapeType="1" noTextEdit="1"/>
              </p:cNvSpPr>
              <p:nvPr/>
            </p:nvSpPr>
            <p:spPr>
              <a:xfrm>
                <a:off x="2761084" y="5855996"/>
                <a:ext cx="1506116" cy="621004"/>
              </a:xfrm>
              <a:prstGeom prst="rect">
                <a:avLst/>
              </a:prstGeom>
              <a:blipFill>
                <a:blip r:embed="rId5"/>
                <a:stretch>
                  <a:fillRect/>
                </a:stretch>
              </a:blipFill>
              <a:ln w="76200">
                <a:solidFill>
                  <a:schemeClr val="tx1"/>
                </a:solidFill>
              </a:ln>
            </p:spPr>
            <p:txBody>
              <a:bodyPr/>
              <a:lstStyle/>
              <a:p>
                <a:r>
                  <a:rPr lang="en-US">
                    <a:noFill/>
                  </a:rPr>
                  <a:t> </a:t>
                </a:r>
              </a:p>
            </p:txBody>
          </p:sp>
        </mc:Fallback>
      </mc:AlternateContent>
      <p:pic>
        <p:nvPicPr>
          <p:cNvPr id="2" name="Picture 1">
            <a:extLst>
              <a:ext uri="{FF2B5EF4-FFF2-40B4-BE49-F238E27FC236}">
                <a16:creationId xmlns:a16="http://schemas.microsoft.com/office/drawing/2014/main" id="{E94A924E-8A26-B043-9DA1-E4F42DD569FD}"/>
              </a:ext>
            </a:extLst>
          </p:cNvPr>
          <p:cNvPicPr>
            <a:picLocks noChangeAspect="1"/>
          </p:cNvPicPr>
          <p:nvPr/>
        </p:nvPicPr>
        <p:blipFill>
          <a:blip r:embed="rId6"/>
          <a:stretch>
            <a:fillRect/>
          </a:stretch>
        </p:blipFill>
        <p:spPr>
          <a:xfrm>
            <a:off x="5368942" y="2622555"/>
            <a:ext cx="5222858" cy="1492245"/>
          </a:xfrm>
          <a:prstGeom prst="rect">
            <a:avLst/>
          </a:prstGeom>
        </p:spPr>
      </p:pic>
    </p:spTree>
    <p:extLst>
      <p:ext uri="{BB962C8B-B14F-4D97-AF65-F5344CB8AC3E}">
        <p14:creationId xmlns:p14="http://schemas.microsoft.com/office/powerpoint/2010/main" val="10209626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altLang="en-US" dirty="0"/>
              <a:t>How to Estimate Regression Coefficients</a:t>
            </a:r>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1029763C-586A-B24B-ACC7-23556191DB76}"/>
                  </a:ext>
                </a:extLst>
              </p:cNvPr>
              <p:cNvSpPr/>
              <p:nvPr/>
            </p:nvSpPr>
            <p:spPr>
              <a:xfrm>
                <a:off x="152400" y="2362200"/>
                <a:ext cx="4876800" cy="126060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600" i="1" smtClean="0">
                              <a:latin typeface="Cambria Math" panose="02040503050406030204" pitchFamily="18" charset="0"/>
                            </a:rPr>
                          </m:ctrlPr>
                        </m:sSubPr>
                        <m:e>
                          <m:acc>
                            <m:accPr>
                              <m:chr m:val="̂"/>
                              <m:ctrlPr>
                                <a:rPr lang="en-US" sz="3600" i="1" smtClean="0">
                                  <a:latin typeface="Cambria Math" panose="02040503050406030204" pitchFamily="18" charset="0"/>
                                </a:rPr>
                              </m:ctrlPr>
                            </m:accPr>
                            <m:e>
                              <m:r>
                                <a:rPr lang="en-US" sz="3600" i="1">
                                  <a:latin typeface="Cambria Math" panose="02040503050406030204" pitchFamily="18" charset="0"/>
                                  <a:ea typeface="Cambria Math" panose="02040503050406030204" pitchFamily="18" charset="0"/>
                                </a:rPr>
                                <m:t>𝛽</m:t>
                              </m:r>
                            </m:e>
                          </m:acc>
                        </m:e>
                        <m:sub>
                          <m:r>
                            <a:rPr lang="en-US" sz="3600" i="1">
                              <a:latin typeface="Cambria Math" panose="02040503050406030204" pitchFamily="18" charset="0"/>
                            </a:rPr>
                            <m:t>0</m:t>
                          </m:r>
                        </m:sub>
                      </m:sSub>
                      <m:r>
                        <a:rPr lang="en-US" sz="3600" b="0" i="1" smtClean="0">
                          <a:latin typeface="Cambria Math" panose="02040503050406030204" pitchFamily="18" charset="0"/>
                        </a:rPr>
                        <m:t>=40.993</m:t>
                      </m:r>
                    </m:oMath>
                  </m:oMathPara>
                </a14:m>
                <a:endParaRPr lang="en-US" sz="36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sz="3600" i="1">
                              <a:latin typeface="Cambria Math" panose="02040503050406030204" pitchFamily="18" charset="0"/>
                            </a:rPr>
                          </m:ctrlPr>
                        </m:sSubPr>
                        <m:e>
                          <m:acc>
                            <m:accPr>
                              <m:chr m:val="̂"/>
                              <m:ctrlPr>
                                <a:rPr lang="en-US" sz="3600" i="1">
                                  <a:latin typeface="Cambria Math" panose="02040503050406030204" pitchFamily="18" charset="0"/>
                                </a:rPr>
                              </m:ctrlPr>
                            </m:accPr>
                            <m:e>
                              <m:r>
                                <a:rPr lang="en-US" sz="3600" i="1">
                                  <a:latin typeface="Cambria Math" panose="02040503050406030204" pitchFamily="18" charset="0"/>
                                  <a:ea typeface="Cambria Math" panose="02040503050406030204" pitchFamily="18" charset="0"/>
                                </a:rPr>
                                <m:t>𝛽</m:t>
                              </m:r>
                            </m:e>
                          </m:acc>
                        </m:e>
                        <m:sub>
                          <m:r>
                            <a:rPr lang="en-US" sz="3600" i="1">
                              <a:latin typeface="Cambria Math" panose="02040503050406030204" pitchFamily="18" charset="0"/>
                            </a:rPr>
                            <m:t>1</m:t>
                          </m:r>
                        </m:sub>
                      </m:sSub>
                      <m:r>
                        <a:rPr lang="en-US" sz="3600" b="0" i="1" smtClean="0">
                          <a:latin typeface="Cambria Math" panose="02040503050406030204" pitchFamily="18" charset="0"/>
                        </a:rPr>
                        <m:t>=6.708</m:t>
                      </m:r>
                    </m:oMath>
                  </m:oMathPara>
                </a14:m>
                <a:endParaRPr lang="en-US" sz="3600" dirty="0"/>
              </a:p>
            </p:txBody>
          </p:sp>
        </mc:Choice>
        <mc:Fallback xmlns="">
          <p:sp>
            <p:nvSpPr>
              <p:cNvPr id="3" name="Rectangle 2">
                <a:extLst>
                  <a:ext uri="{FF2B5EF4-FFF2-40B4-BE49-F238E27FC236}">
                    <a16:creationId xmlns:a16="http://schemas.microsoft.com/office/drawing/2014/main" id="{1029763C-586A-B24B-ACC7-23556191DB76}"/>
                  </a:ext>
                </a:extLst>
              </p:cNvPr>
              <p:cNvSpPr>
                <a:spLocks noRot="1" noChangeAspect="1" noMove="1" noResize="1" noEditPoints="1" noAdjustHandles="1" noChangeArrowheads="1" noChangeShapeType="1" noTextEdit="1"/>
              </p:cNvSpPr>
              <p:nvPr/>
            </p:nvSpPr>
            <p:spPr>
              <a:xfrm>
                <a:off x="152400" y="2362200"/>
                <a:ext cx="4876800" cy="1260602"/>
              </a:xfrm>
              <a:prstGeom prst="rect">
                <a:avLst/>
              </a:prstGeom>
              <a:blipFill>
                <a:blip r:embed="rId2"/>
                <a:stretch>
                  <a:fillRect t="-5000" b="-12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Rectangle 8">
                <a:extLst>
                  <a:ext uri="{FF2B5EF4-FFF2-40B4-BE49-F238E27FC236}">
                    <a16:creationId xmlns:a16="http://schemas.microsoft.com/office/drawing/2014/main" id="{FAA568B6-DC14-FC4B-82FF-55A7AD1856C5}"/>
                  </a:ext>
                </a:extLst>
              </p:cNvPr>
              <p:cNvSpPr/>
              <p:nvPr/>
            </p:nvSpPr>
            <p:spPr>
              <a:xfrm>
                <a:off x="1219200" y="5781285"/>
                <a:ext cx="9753600" cy="76944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sz="4400" i="1" smtClean="0">
                          <a:latin typeface="Cambria Math" panose="02040503050406030204" pitchFamily="18" charset="0"/>
                        </a:rPr>
                        <m:t>𝐺𝑟𝑎𝑑𝑒</m:t>
                      </m:r>
                      <m:r>
                        <a:rPr lang="en-US" sz="4400" i="1" smtClean="0">
                          <a:latin typeface="Cambria Math" panose="02040503050406030204" pitchFamily="18" charset="0"/>
                        </a:rPr>
                        <m:t>=40.993+6.708 </m:t>
                      </m:r>
                      <m:r>
                        <a:rPr lang="en-US" sz="4400" b="0" i="1" smtClean="0">
                          <a:latin typeface="Cambria Math" panose="02040503050406030204" pitchFamily="18" charset="0"/>
                        </a:rPr>
                        <m:t>𝑆𝑡𝑢𝑑𝑦𝐻𝑜𝑢𝑟𝑠</m:t>
                      </m:r>
                    </m:oMath>
                  </m:oMathPara>
                </a14:m>
                <a:endParaRPr lang="en-US" sz="4400" dirty="0"/>
              </a:p>
            </p:txBody>
          </p:sp>
        </mc:Choice>
        <mc:Fallback>
          <p:sp>
            <p:nvSpPr>
              <p:cNvPr id="9" name="Rectangle 8">
                <a:extLst>
                  <a:ext uri="{FF2B5EF4-FFF2-40B4-BE49-F238E27FC236}">
                    <a16:creationId xmlns:a16="http://schemas.microsoft.com/office/drawing/2014/main" id="{FAA568B6-DC14-FC4B-82FF-55A7AD1856C5}"/>
                  </a:ext>
                </a:extLst>
              </p:cNvPr>
              <p:cNvSpPr>
                <a:spLocks noRot="1" noChangeAspect="1" noMove="1" noResize="1" noEditPoints="1" noAdjustHandles="1" noChangeArrowheads="1" noChangeShapeType="1" noTextEdit="1"/>
              </p:cNvSpPr>
              <p:nvPr/>
            </p:nvSpPr>
            <p:spPr>
              <a:xfrm>
                <a:off x="1219200" y="5781285"/>
                <a:ext cx="9753600" cy="769441"/>
              </a:xfrm>
              <a:prstGeom prst="rect">
                <a:avLst/>
              </a:prstGeom>
              <a:blipFill>
                <a:blip r:embed="rId3"/>
                <a:stretch>
                  <a:fillRect b="-29508"/>
                </a:stretch>
              </a:blipFill>
            </p:spPr>
            <p:txBody>
              <a:bodyPr/>
              <a:lstStyle/>
              <a:p>
                <a:r>
                  <a:rPr lang="en-US">
                    <a:noFill/>
                  </a:rPr>
                  <a:t> </a:t>
                </a:r>
              </a:p>
            </p:txBody>
          </p:sp>
        </mc:Fallback>
      </mc:AlternateContent>
      <p:pic>
        <p:nvPicPr>
          <p:cNvPr id="10" name="Picture 9">
            <a:extLst>
              <a:ext uri="{FF2B5EF4-FFF2-40B4-BE49-F238E27FC236}">
                <a16:creationId xmlns:a16="http://schemas.microsoft.com/office/drawing/2014/main" id="{0DDC9A6B-3225-7F43-B6D3-6C0D9F0F9EED}"/>
              </a:ext>
            </a:extLst>
          </p:cNvPr>
          <p:cNvPicPr>
            <a:picLocks noChangeAspect="1"/>
          </p:cNvPicPr>
          <p:nvPr/>
        </p:nvPicPr>
        <p:blipFill>
          <a:blip r:embed="rId4"/>
          <a:stretch>
            <a:fillRect/>
          </a:stretch>
        </p:blipFill>
        <p:spPr>
          <a:xfrm>
            <a:off x="5410200" y="1430482"/>
            <a:ext cx="5508657" cy="4114800"/>
          </a:xfrm>
          <a:prstGeom prst="rect">
            <a:avLst/>
          </a:prstGeom>
        </p:spPr>
      </p:pic>
    </p:spTree>
    <p:extLst>
      <p:ext uri="{BB962C8B-B14F-4D97-AF65-F5344CB8AC3E}">
        <p14:creationId xmlns:p14="http://schemas.microsoft.com/office/powerpoint/2010/main" val="250473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5797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Estimate of the Assumed</a:t>
            </a:r>
            <a:br>
              <a:rPr lang="en-US" dirty="0"/>
            </a:br>
            <a:r>
              <a:rPr lang="en-US" dirty="0"/>
              <a:t>Common Standard Deviation</a:t>
            </a:r>
          </a:p>
        </p:txBody>
      </p:sp>
      <p:sp>
        <p:nvSpPr>
          <p:cNvPr id="5122" name="Rectangle 3"/>
          <p:cNvSpPr>
            <a:spLocks noGrp="1" noChangeArrowheads="1"/>
          </p:cNvSpPr>
          <p:nvPr>
            <p:ph type="subTitle" idx="1"/>
          </p:nvPr>
        </p:nvSpPr>
        <p:spPr/>
        <p:txBody>
          <a:bodyPr/>
          <a:lstStyle/>
          <a:p>
            <a:endParaRPr lang="en-US" dirty="0"/>
          </a:p>
        </p:txBody>
      </p:sp>
    </p:spTree>
    <p:extLst>
      <p:ext uri="{BB962C8B-B14F-4D97-AF65-F5344CB8AC3E}">
        <p14:creationId xmlns:p14="http://schemas.microsoft.com/office/powerpoint/2010/main" val="31355128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609600" y="2514600"/>
            <a:ext cx="10972800" cy="1143000"/>
          </a:xfrm>
        </p:spPr>
        <p:txBody>
          <a:bodyPr/>
          <a:lstStyle/>
          <a:p>
            <a:r>
              <a:rPr lang="en-US" altLang="en-US" dirty="0"/>
              <a:t>Changed to Lightboard</a:t>
            </a:r>
          </a:p>
        </p:txBody>
      </p:sp>
      <p:sp>
        <p:nvSpPr>
          <p:cNvPr id="4" name="Content Placeholder 3"/>
          <p:cNvSpPr>
            <a:spLocks noGrp="1"/>
          </p:cNvSpPr>
          <p:nvPr>
            <p:ph idx="1"/>
          </p:nvPr>
        </p:nvSpPr>
        <p:spPr/>
        <p:txBody>
          <a:bodyPr/>
          <a:lstStyle/>
          <a:p>
            <a:endParaRPr lang="en-US" dirty="0"/>
          </a:p>
        </p:txBody>
      </p:sp>
    </p:spTree>
    <p:extLst>
      <p:ext uri="{BB962C8B-B14F-4D97-AF65-F5344CB8AC3E}">
        <p14:creationId xmlns:p14="http://schemas.microsoft.com/office/powerpoint/2010/main" val="35727335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40729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Sampling Distribution of the</a:t>
            </a:r>
            <a:br>
              <a:rPr lang="en-US" dirty="0"/>
            </a:br>
            <a:r>
              <a:rPr lang="en-US" dirty="0"/>
              <a:t>Sample Intercept and Slope</a:t>
            </a:r>
          </a:p>
        </p:txBody>
      </p:sp>
      <p:sp>
        <p:nvSpPr>
          <p:cNvPr id="5122" name="Rectangle 3"/>
          <p:cNvSpPr>
            <a:spLocks noGrp="1" noChangeArrowheads="1"/>
          </p:cNvSpPr>
          <p:nvPr>
            <p:ph type="subTitle" idx="1"/>
          </p:nvPr>
        </p:nvSpPr>
        <p:spPr/>
        <p:txBody>
          <a:bodyPr/>
          <a:lstStyle/>
          <a:p>
            <a:endParaRPr lang="en-US" dirty="0"/>
          </a:p>
        </p:txBody>
      </p:sp>
    </p:spTree>
    <p:extLst>
      <p:ext uri="{BB962C8B-B14F-4D97-AF65-F5344CB8AC3E}">
        <p14:creationId xmlns:p14="http://schemas.microsoft.com/office/powerpoint/2010/main" val="6707822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r>
              <a:rPr lang="en-US" altLang="en-US" dirty="0"/>
              <a:t>Sampling Distributions / Hypothesis Test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1600201"/>
            <a:ext cx="6172200" cy="4981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2644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5BC2909-BFA1-0742-8AA4-0F7706B03128}"/>
              </a:ext>
            </a:extLst>
          </p:cNvPr>
          <p:cNvPicPr>
            <a:picLocks noChangeAspect="1"/>
          </p:cNvPicPr>
          <p:nvPr/>
        </p:nvPicPr>
        <p:blipFill>
          <a:blip r:embed="rId3"/>
          <a:stretch>
            <a:fillRect/>
          </a:stretch>
        </p:blipFill>
        <p:spPr>
          <a:xfrm>
            <a:off x="508000" y="1026948"/>
            <a:ext cx="11226800" cy="660400"/>
          </a:xfrm>
          <a:prstGeom prst="rect">
            <a:avLst/>
          </a:prstGeom>
        </p:spPr>
      </p:pic>
      <p:sp>
        <p:nvSpPr>
          <p:cNvPr id="2" name="Title 1"/>
          <p:cNvSpPr>
            <a:spLocks noGrp="1"/>
          </p:cNvSpPr>
          <p:nvPr>
            <p:ph type="title"/>
          </p:nvPr>
        </p:nvSpPr>
        <p:spPr>
          <a:xfrm>
            <a:off x="1600200" y="274638"/>
            <a:ext cx="9067800" cy="1143000"/>
          </a:xfrm>
        </p:spPr>
        <p:txBody>
          <a:bodyPr>
            <a:normAutofit fontScale="90000"/>
          </a:bodyPr>
          <a:lstStyle/>
          <a:p>
            <a:r>
              <a:rPr lang="en-US" dirty="0"/>
              <a:t>R</a:t>
            </a:r>
            <a:r>
              <a:rPr lang="en-US" baseline="30000" dirty="0"/>
              <a:t>2</a:t>
            </a:r>
            <a:r>
              <a:rPr lang="en-US" dirty="0"/>
              <a:t>: comparing SS(straight line model) to SS(equal means model)</a:t>
            </a:r>
            <a:endParaRPr lang="en-US" baseline="30000" dirty="0"/>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66397" y="1704976"/>
            <a:ext cx="5724525" cy="4924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ABF0C4CF-C57C-AB4D-AD00-1845F26421E9}"/>
                  </a:ext>
                </a:extLst>
              </p:cNvPr>
              <p:cNvSpPr txBox="1"/>
              <p:nvPr/>
            </p:nvSpPr>
            <p:spPr>
              <a:xfrm>
                <a:off x="4191000" y="3886200"/>
                <a:ext cx="1561774" cy="44108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1400" b="0" i="1" smtClean="0">
                              <a:latin typeface="Cambria Math" panose="02040503050406030204" pitchFamily="18" charset="0"/>
                            </a:rPr>
                          </m:ctrlPr>
                        </m:sSupPr>
                        <m:e>
                          <m:r>
                            <a:rPr lang="en-US" sz="1400" b="0" i="1" smtClean="0">
                              <a:latin typeface="Cambria Math" panose="02040503050406030204" pitchFamily="18" charset="0"/>
                            </a:rPr>
                            <m:t>𝑅</m:t>
                          </m:r>
                        </m:e>
                        <m:sup>
                          <m:r>
                            <a:rPr lang="en-US" sz="1400" b="0" i="1" smtClean="0">
                              <a:latin typeface="Cambria Math" panose="02040503050406030204" pitchFamily="18" charset="0"/>
                            </a:rPr>
                            <m:t>2</m:t>
                          </m:r>
                        </m:sup>
                      </m:sSup>
                      <m:r>
                        <a:rPr lang="en-US" sz="1400" b="0" i="1" smtClean="0">
                          <a:latin typeface="Cambria Math" panose="02040503050406030204" pitchFamily="18" charset="0"/>
                        </a:rPr>
                        <m:t>=1 −</m:t>
                      </m:r>
                      <m:f>
                        <m:fPr>
                          <m:ctrlPr>
                            <a:rPr lang="en-US" sz="1400" b="1" i="1" smtClean="0">
                              <a:solidFill>
                                <a:srgbClr val="FF0000"/>
                              </a:solidFill>
                              <a:latin typeface="Cambria Math" panose="02040503050406030204" pitchFamily="18" charset="0"/>
                            </a:rPr>
                          </m:ctrlPr>
                        </m:fPr>
                        <m:num>
                          <m:r>
                            <a:rPr lang="en-US" sz="1400" b="1" i="1" smtClean="0">
                              <a:solidFill>
                                <a:srgbClr val="FF0000"/>
                              </a:solidFill>
                              <a:latin typeface="Cambria Math" panose="02040503050406030204" pitchFamily="18" charset="0"/>
                            </a:rPr>
                            <m:t>𝑺</m:t>
                          </m:r>
                          <m:sSub>
                            <m:sSubPr>
                              <m:ctrlPr>
                                <a:rPr lang="en-US" sz="1400" b="1" i="1" smtClean="0">
                                  <a:solidFill>
                                    <a:srgbClr val="FF0000"/>
                                  </a:solidFill>
                                  <a:latin typeface="Cambria Math" panose="02040503050406030204" pitchFamily="18" charset="0"/>
                                </a:rPr>
                              </m:ctrlPr>
                            </m:sSubPr>
                            <m:e>
                              <m:r>
                                <a:rPr lang="en-US" sz="1400" b="1" i="1" smtClean="0">
                                  <a:solidFill>
                                    <a:srgbClr val="FF0000"/>
                                  </a:solidFill>
                                  <a:latin typeface="Cambria Math" panose="02040503050406030204" pitchFamily="18" charset="0"/>
                                </a:rPr>
                                <m:t>𝑺</m:t>
                              </m:r>
                            </m:e>
                            <m:sub>
                              <m:r>
                                <a:rPr lang="en-US" sz="1400" b="1" i="1" smtClean="0">
                                  <a:solidFill>
                                    <a:srgbClr val="FF0000"/>
                                  </a:solidFill>
                                  <a:latin typeface="Cambria Math" panose="02040503050406030204" pitchFamily="18" charset="0"/>
                                </a:rPr>
                                <m:t>𝒕𝒐𝒕</m:t>
                              </m:r>
                            </m:sub>
                          </m:sSub>
                        </m:num>
                        <m:den>
                          <m:r>
                            <a:rPr lang="en-US" sz="1400" b="1" i="1">
                              <a:solidFill>
                                <a:srgbClr val="FF0000"/>
                              </a:solidFill>
                              <a:latin typeface="Cambria Math" panose="02040503050406030204" pitchFamily="18" charset="0"/>
                            </a:rPr>
                            <m:t>𝑺</m:t>
                          </m:r>
                          <m:sSub>
                            <m:sSubPr>
                              <m:ctrlPr>
                                <a:rPr lang="en-US" sz="1400" b="1" i="1">
                                  <a:solidFill>
                                    <a:srgbClr val="FF0000"/>
                                  </a:solidFill>
                                  <a:latin typeface="Cambria Math" panose="02040503050406030204" pitchFamily="18" charset="0"/>
                                </a:rPr>
                              </m:ctrlPr>
                            </m:sSubPr>
                            <m:e>
                              <m:r>
                                <a:rPr lang="en-US" sz="1400" b="1" i="1">
                                  <a:solidFill>
                                    <a:srgbClr val="FF0000"/>
                                  </a:solidFill>
                                  <a:latin typeface="Cambria Math" panose="02040503050406030204" pitchFamily="18" charset="0"/>
                                </a:rPr>
                                <m:t>𝑺</m:t>
                              </m:r>
                            </m:e>
                            <m:sub>
                              <m:r>
                                <a:rPr lang="en-US" sz="1400" b="1" i="1">
                                  <a:solidFill>
                                    <a:srgbClr val="FF0000"/>
                                  </a:solidFill>
                                  <a:latin typeface="Cambria Math" panose="02040503050406030204" pitchFamily="18" charset="0"/>
                                </a:rPr>
                                <m:t>𝒕𝒐𝒕</m:t>
                              </m:r>
                            </m:sub>
                          </m:sSub>
                        </m:den>
                      </m:f>
                      <m:r>
                        <a:rPr lang="en-US" sz="1400" b="0" i="1" smtClean="0">
                          <a:latin typeface="Cambria Math" panose="02040503050406030204" pitchFamily="18" charset="0"/>
                        </a:rPr>
                        <m:t>=0</m:t>
                      </m:r>
                    </m:oMath>
                  </m:oMathPara>
                </a14:m>
                <a:endParaRPr lang="en-US" sz="1400" dirty="0"/>
              </a:p>
            </p:txBody>
          </p:sp>
        </mc:Choice>
        <mc:Fallback xmlns="">
          <p:sp>
            <p:nvSpPr>
              <p:cNvPr id="3" name="TextBox 2">
                <a:extLst>
                  <a:ext uri="{FF2B5EF4-FFF2-40B4-BE49-F238E27FC236}">
                    <a16:creationId xmlns:a16="http://schemas.microsoft.com/office/drawing/2014/main" id="{ABF0C4CF-C57C-AB4D-AD00-1845F26421E9}"/>
                  </a:ext>
                </a:extLst>
              </p:cNvPr>
              <p:cNvSpPr txBox="1">
                <a:spLocks noRot="1" noChangeAspect="1" noMove="1" noResize="1" noEditPoints="1" noAdjustHandles="1" noChangeArrowheads="1" noChangeShapeType="1" noTextEdit="1"/>
              </p:cNvSpPr>
              <p:nvPr/>
            </p:nvSpPr>
            <p:spPr>
              <a:xfrm>
                <a:off x="4191000" y="3886200"/>
                <a:ext cx="1561774" cy="441083"/>
              </a:xfrm>
              <a:prstGeom prst="rect">
                <a:avLst/>
              </a:prstGeom>
              <a:blipFill>
                <a:blip r:embed="rId5"/>
                <a:stretch>
                  <a:fillRect l="-2419" t="-5714" r="-1613" b="-85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7E1F5F8-5CAE-5842-AAA0-EEF981068341}"/>
                  </a:ext>
                </a:extLst>
              </p:cNvPr>
              <p:cNvSpPr txBox="1"/>
              <p:nvPr/>
            </p:nvSpPr>
            <p:spPr>
              <a:xfrm>
                <a:off x="6858000" y="3886200"/>
                <a:ext cx="1928477" cy="44095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1400" b="0" i="1" smtClean="0">
                              <a:latin typeface="Cambria Math" panose="02040503050406030204" pitchFamily="18" charset="0"/>
                            </a:rPr>
                          </m:ctrlPr>
                        </m:sSupPr>
                        <m:e>
                          <m:r>
                            <a:rPr lang="en-US" sz="1400" b="0" i="1" smtClean="0">
                              <a:latin typeface="Cambria Math" panose="02040503050406030204" pitchFamily="18" charset="0"/>
                            </a:rPr>
                            <m:t>0&gt;</m:t>
                          </m:r>
                          <m:r>
                            <a:rPr lang="en-US" sz="1400" b="0" i="1" smtClean="0">
                              <a:latin typeface="Cambria Math" panose="02040503050406030204" pitchFamily="18" charset="0"/>
                            </a:rPr>
                            <m:t>𝑅</m:t>
                          </m:r>
                        </m:e>
                        <m:sup>
                          <m:r>
                            <a:rPr lang="en-US" sz="1400" b="0" i="1" smtClean="0">
                              <a:latin typeface="Cambria Math" panose="02040503050406030204" pitchFamily="18" charset="0"/>
                            </a:rPr>
                            <m:t>2</m:t>
                          </m:r>
                        </m:sup>
                      </m:sSup>
                      <m:r>
                        <a:rPr lang="en-US" sz="1400" b="0" i="1" smtClean="0">
                          <a:latin typeface="Cambria Math" panose="02040503050406030204" pitchFamily="18" charset="0"/>
                        </a:rPr>
                        <m:t>=1 −</m:t>
                      </m:r>
                      <m:f>
                        <m:fPr>
                          <m:ctrlPr>
                            <a:rPr lang="en-US" sz="1400" b="1" i="1" smtClean="0">
                              <a:solidFill>
                                <a:srgbClr val="FF0000"/>
                              </a:solidFill>
                              <a:latin typeface="Cambria Math" panose="02040503050406030204" pitchFamily="18" charset="0"/>
                            </a:rPr>
                          </m:ctrlPr>
                        </m:fPr>
                        <m:num>
                          <m:r>
                            <a:rPr lang="en-US" sz="1400" b="1" i="1" smtClean="0">
                              <a:solidFill>
                                <a:schemeClr val="accent1"/>
                              </a:solidFill>
                              <a:latin typeface="Cambria Math" panose="02040503050406030204" pitchFamily="18" charset="0"/>
                            </a:rPr>
                            <m:t>𝑺</m:t>
                          </m:r>
                          <m:sSub>
                            <m:sSubPr>
                              <m:ctrlPr>
                                <a:rPr lang="en-US" sz="1400" b="1" i="1" smtClean="0">
                                  <a:solidFill>
                                    <a:schemeClr val="accent1"/>
                                  </a:solidFill>
                                  <a:latin typeface="Cambria Math" panose="02040503050406030204" pitchFamily="18" charset="0"/>
                                </a:rPr>
                              </m:ctrlPr>
                            </m:sSubPr>
                            <m:e>
                              <m:r>
                                <a:rPr lang="en-US" sz="1400" b="1" i="1" smtClean="0">
                                  <a:solidFill>
                                    <a:schemeClr val="accent1"/>
                                  </a:solidFill>
                                  <a:latin typeface="Cambria Math" panose="02040503050406030204" pitchFamily="18" charset="0"/>
                                </a:rPr>
                                <m:t>𝑺</m:t>
                              </m:r>
                            </m:e>
                            <m:sub>
                              <m:r>
                                <a:rPr lang="en-US" sz="1400" b="1" i="1" smtClean="0">
                                  <a:solidFill>
                                    <a:schemeClr val="accent1"/>
                                  </a:solidFill>
                                  <a:latin typeface="Cambria Math" panose="02040503050406030204" pitchFamily="18" charset="0"/>
                                </a:rPr>
                                <m:t>𝒓𝒆𝒔</m:t>
                              </m:r>
                            </m:sub>
                          </m:sSub>
                        </m:num>
                        <m:den>
                          <m:r>
                            <a:rPr lang="en-US" sz="1400" b="1" i="1">
                              <a:solidFill>
                                <a:srgbClr val="FF0000"/>
                              </a:solidFill>
                              <a:latin typeface="Cambria Math" panose="02040503050406030204" pitchFamily="18" charset="0"/>
                            </a:rPr>
                            <m:t>𝑺</m:t>
                          </m:r>
                          <m:sSub>
                            <m:sSubPr>
                              <m:ctrlPr>
                                <a:rPr lang="en-US" sz="1400" b="1" i="1">
                                  <a:solidFill>
                                    <a:srgbClr val="FF0000"/>
                                  </a:solidFill>
                                  <a:latin typeface="Cambria Math" panose="02040503050406030204" pitchFamily="18" charset="0"/>
                                </a:rPr>
                              </m:ctrlPr>
                            </m:sSubPr>
                            <m:e>
                              <m:r>
                                <a:rPr lang="en-US" sz="1400" b="1" i="1">
                                  <a:solidFill>
                                    <a:srgbClr val="FF0000"/>
                                  </a:solidFill>
                                  <a:latin typeface="Cambria Math" panose="02040503050406030204" pitchFamily="18" charset="0"/>
                                </a:rPr>
                                <m:t>𝑺</m:t>
                              </m:r>
                            </m:e>
                            <m:sub>
                              <m:r>
                                <a:rPr lang="en-US" sz="1400" b="1" i="1">
                                  <a:solidFill>
                                    <a:srgbClr val="FF0000"/>
                                  </a:solidFill>
                                  <a:latin typeface="Cambria Math" panose="02040503050406030204" pitchFamily="18" charset="0"/>
                                </a:rPr>
                                <m:t>𝒕𝒐𝒕</m:t>
                              </m:r>
                            </m:sub>
                          </m:sSub>
                        </m:den>
                      </m:f>
                      <m:r>
                        <a:rPr lang="en-US" sz="1400" b="0" i="1" smtClean="0">
                          <a:solidFill>
                            <a:schemeClr val="accent1"/>
                          </a:solidFill>
                          <a:latin typeface="Cambria Math" panose="02040503050406030204" pitchFamily="18" charset="0"/>
                        </a:rPr>
                        <m:t>&lt;1</m:t>
                      </m:r>
                    </m:oMath>
                  </m:oMathPara>
                </a14:m>
                <a:endParaRPr lang="en-US" sz="1400" dirty="0"/>
              </a:p>
            </p:txBody>
          </p:sp>
        </mc:Choice>
        <mc:Fallback xmlns="">
          <p:sp>
            <p:nvSpPr>
              <p:cNvPr id="6" name="TextBox 5">
                <a:extLst>
                  <a:ext uri="{FF2B5EF4-FFF2-40B4-BE49-F238E27FC236}">
                    <a16:creationId xmlns:a16="http://schemas.microsoft.com/office/drawing/2014/main" id="{B7E1F5F8-5CAE-5842-AAA0-EEF981068341}"/>
                  </a:ext>
                </a:extLst>
              </p:cNvPr>
              <p:cNvSpPr txBox="1">
                <a:spLocks noRot="1" noChangeAspect="1" noMove="1" noResize="1" noEditPoints="1" noAdjustHandles="1" noChangeArrowheads="1" noChangeShapeType="1" noTextEdit="1"/>
              </p:cNvSpPr>
              <p:nvPr/>
            </p:nvSpPr>
            <p:spPr>
              <a:xfrm>
                <a:off x="6858000" y="3886200"/>
                <a:ext cx="1928477" cy="440955"/>
              </a:xfrm>
              <a:prstGeom prst="rect">
                <a:avLst/>
              </a:prstGeom>
              <a:blipFill>
                <a:blip r:embed="rId6"/>
                <a:stretch>
                  <a:fillRect l="-1316" t="-5714" r="-1974" b="-8571"/>
                </a:stretch>
              </a:blipFill>
            </p:spPr>
            <p:txBody>
              <a:bodyPr/>
              <a:lstStyle/>
              <a:p>
                <a:r>
                  <a:rPr lang="en-US">
                    <a:noFill/>
                  </a:rPr>
                  <a:t> </a:t>
                </a:r>
              </a:p>
            </p:txBody>
          </p:sp>
        </mc:Fallback>
      </mc:AlternateContent>
    </p:spTree>
    <p:extLst>
      <p:ext uri="{BB962C8B-B14F-4D97-AF65-F5344CB8AC3E}">
        <p14:creationId xmlns:p14="http://schemas.microsoft.com/office/powerpoint/2010/main" val="171981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r>
              <a:rPr lang="en-US" altLang="en-US" dirty="0"/>
              <a:t>Sampling Distributions / Hypothesis Test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73809" y="1477566"/>
            <a:ext cx="5029267" cy="4059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rcRect l="16028" r="18797"/>
          <a:stretch>
            <a:fillRect/>
          </a:stretch>
        </p:blipFill>
        <p:spPr bwMode="auto">
          <a:xfrm>
            <a:off x="26443" y="5475288"/>
            <a:ext cx="5663289" cy="1142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rcRect l="20036" r="18427" b="11452"/>
          <a:stretch>
            <a:fillRect/>
          </a:stretch>
        </p:blipFill>
        <p:spPr bwMode="auto">
          <a:xfrm>
            <a:off x="6400800" y="1650668"/>
            <a:ext cx="4343400" cy="2929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rcRect t="85497" r="43752"/>
          <a:stretch>
            <a:fillRect/>
          </a:stretch>
        </p:blipFill>
        <p:spPr bwMode="auto">
          <a:xfrm>
            <a:off x="6223001" y="4423453"/>
            <a:ext cx="4927270" cy="54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p:cNvSpPr txBox="1">
            <a:spLocks noChangeArrowheads="1"/>
          </p:cNvSpPr>
          <p:nvPr/>
        </p:nvSpPr>
        <p:spPr bwMode="auto">
          <a:xfrm>
            <a:off x="6400800" y="5105400"/>
            <a:ext cx="3276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MS PGothic" pitchFamily="34" charset="-128"/>
              </a:defRPr>
            </a:lvl1pPr>
            <a:lvl2pPr marL="742950" indent="-285750">
              <a:defRPr>
                <a:solidFill>
                  <a:schemeClr val="tx1"/>
                </a:solidFill>
                <a:latin typeface="Arial" pitchFamily="34" charset="0"/>
                <a:ea typeface="MS PGothic" pitchFamily="34" charset="-128"/>
              </a:defRPr>
            </a:lvl2pPr>
            <a:lvl3pPr marL="1143000" indent="-228600">
              <a:defRPr>
                <a:solidFill>
                  <a:schemeClr val="tx1"/>
                </a:solidFill>
                <a:latin typeface="Arial" pitchFamily="34" charset="0"/>
                <a:ea typeface="MS PGothic" pitchFamily="34" charset="-128"/>
              </a:defRPr>
            </a:lvl3pPr>
            <a:lvl4pPr marL="1600200" indent="-228600">
              <a:defRPr>
                <a:solidFill>
                  <a:schemeClr val="tx1"/>
                </a:solidFill>
                <a:latin typeface="Arial" pitchFamily="34" charset="0"/>
                <a:ea typeface="MS PGothic" pitchFamily="34" charset="-128"/>
              </a:defRPr>
            </a:lvl4pPr>
            <a:lvl5pPr marL="2057400" indent="-228600">
              <a:defRPr>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Arial" pitchFamily="34" charset="0"/>
                <a:ea typeface="MS PGothic" pitchFamily="34" charset="-128"/>
              </a:defRPr>
            </a:lvl9pPr>
          </a:lstStyle>
          <a:p>
            <a:pPr algn="ctr" eaLnBrk="1" hangingPunct="1"/>
            <a:r>
              <a:rPr lang="en-US" altLang="en-US" dirty="0"/>
              <a:t>Two T-Tests!!!</a:t>
            </a:r>
          </a:p>
        </p:txBody>
      </p:sp>
      <p:sp>
        <p:nvSpPr>
          <p:cNvPr id="10" name="TextBox 9"/>
          <p:cNvSpPr txBox="1">
            <a:spLocks noRot="1" noChangeAspect="1" noMove="1" noResize="1" noEditPoints="1" noAdjustHandles="1" noChangeArrowheads="1" noChangeShapeType="1" noTextEdit="1"/>
          </p:cNvSpPr>
          <p:nvPr/>
        </p:nvSpPr>
        <p:spPr>
          <a:xfrm>
            <a:off x="6400801" y="5681389"/>
            <a:ext cx="1230017" cy="553998"/>
          </a:xfrm>
          <a:prstGeom prst="rect">
            <a:avLst/>
          </a:prstGeom>
          <a:blipFill rotWithShape="0">
            <a:blip r:embed="rId5"/>
            <a:stretch>
              <a:fillRect l="-3465" r="-990" b="-17582"/>
            </a:stretch>
          </a:blipFill>
        </p:spPr>
        <p:txBody>
          <a:bodyPr/>
          <a:lstStyle/>
          <a:p>
            <a:r>
              <a:rPr lang="en-US" dirty="0">
                <a:noFill/>
              </a:rPr>
              <a:t> </a:t>
            </a:r>
          </a:p>
        </p:txBody>
      </p:sp>
      <p:sp>
        <p:nvSpPr>
          <p:cNvPr id="11" name="TextBox 10"/>
          <p:cNvSpPr txBox="1">
            <a:spLocks noRot="1" noChangeAspect="1" noMove="1" noResize="1" noEditPoints="1" noAdjustHandles="1" noChangeArrowheads="1" noChangeShapeType="1" noTextEdit="1"/>
          </p:cNvSpPr>
          <p:nvPr/>
        </p:nvSpPr>
        <p:spPr>
          <a:xfrm>
            <a:off x="8109218" y="5681389"/>
            <a:ext cx="1224694" cy="553998"/>
          </a:xfrm>
          <a:prstGeom prst="rect">
            <a:avLst/>
          </a:prstGeom>
          <a:blipFill rotWithShape="0">
            <a:blip r:embed="rId6"/>
            <a:stretch>
              <a:fillRect l="-3483" r="-1493" b="-17582"/>
            </a:stretch>
          </a:blipFill>
        </p:spPr>
        <p:txBody>
          <a:bodyPr/>
          <a:lstStyle/>
          <a:p>
            <a:r>
              <a:rPr lang="en-US" dirty="0">
                <a:noFill/>
              </a:rPr>
              <a:t> </a:t>
            </a:r>
          </a:p>
        </p:txBody>
      </p:sp>
    </p:spTree>
    <p:extLst>
      <p:ext uri="{BB962C8B-B14F-4D97-AF65-F5344CB8AC3E}">
        <p14:creationId xmlns:p14="http://schemas.microsoft.com/office/powerpoint/2010/main" val="21680961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0" presetClass="entr" presetSubtype="0" fill="hold"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21800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Hypothesis Testing and</a:t>
            </a:r>
            <a:br>
              <a:rPr lang="en-US" dirty="0"/>
            </a:br>
            <a:r>
              <a:rPr lang="en-US" dirty="0"/>
              <a:t>Confidence Intervals</a:t>
            </a:r>
            <a:br>
              <a:rPr lang="en-US" dirty="0"/>
            </a:br>
            <a:r>
              <a:rPr lang="en-US" dirty="0"/>
              <a:t>for the Slope and Intercept</a:t>
            </a:r>
          </a:p>
        </p:txBody>
      </p:sp>
      <p:sp>
        <p:nvSpPr>
          <p:cNvPr id="5122" name="Rectangle 3"/>
          <p:cNvSpPr>
            <a:spLocks noGrp="1" noChangeArrowheads="1"/>
          </p:cNvSpPr>
          <p:nvPr>
            <p:ph type="subTitle" idx="1"/>
          </p:nvPr>
        </p:nvSpPr>
        <p:spPr/>
        <p:txBody>
          <a:bodyPr/>
          <a:lstStyle/>
          <a:p>
            <a:endParaRPr lang="en-US" dirty="0"/>
          </a:p>
        </p:txBody>
      </p:sp>
    </p:spTree>
    <p:extLst>
      <p:ext uri="{BB962C8B-B14F-4D97-AF65-F5344CB8AC3E}">
        <p14:creationId xmlns:p14="http://schemas.microsoft.com/office/powerpoint/2010/main" val="42861687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7410" name="Title 1"/>
              <p:cNvSpPr>
                <a:spLocks noGrp="1"/>
              </p:cNvSpPr>
              <p:nvPr>
                <p:ph type="title"/>
              </p:nvPr>
            </p:nvSpPr>
            <p:spPr>
              <a:xfrm>
                <a:off x="152400" y="228600"/>
                <a:ext cx="11734800" cy="1143000"/>
              </a:xfrm>
            </p:spPr>
            <p:txBody>
              <a:bodyPr/>
              <a:lstStyle/>
              <a:p>
                <a:r>
                  <a:rPr lang="en-US" altLang="en-US" dirty="0"/>
                  <a:t>CV, TS and Confidence Interval for</a:t>
                </a:r>
                <a:r>
                  <a:rPr lang="en-US"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0</m:t>
                        </m:r>
                      </m:sub>
                    </m:sSub>
                  </m:oMath>
                </a14:m>
                <a:r>
                  <a:rPr lang="en-US" altLang="en-US" dirty="0"/>
                  <a:t> and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b="0" i="1" smtClean="0">
                            <a:latin typeface="Cambria Math" panose="02040503050406030204" pitchFamily="18" charset="0"/>
                          </a:rPr>
                          <m:t>1</m:t>
                        </m:r>
                      </m:sub>
                    </m:sSub>
                  </m:oMath>
                </a14:m>
                <a:r>
                  <a:rPr lang="en-US" altLang="en-US" dirty="0"/>
                  <a:t> </a:t>
                </a:r>
              </a:p>
            </p:txBody>
          </p:sp>
        </mc:Choice>
        <mc:Fallback xmlns="">
          <p:sp>
            <p:nvSpPr>
              <p:cNvPr id="17410" name="Title 1"/>
              <p:cNvSpPr>
                <a:spLocks noGrp="1" noRot="1" noChangeAspect="1" noMove="1" noResize="1" noEditPoints="1" noAdjustHandles="1" noChangeArrowheads="1" noChangeShapeType="1" noTextEdit="1"/>
              </p:cNvSpPr>
              <p:nvPr>
                <p:ph type="title"/>
              </p:nvPr>
            </p:nvSpPr>
            <p:spPr>
              <a:xfrm>
                <a:off x="152400" y="228600"/>
                <a:ext cx="11734800" cy="1143000"/>
              </a:xfrm>
              <a:blipFill>
                <a:blip r:embed="rId2"/>
                <a:stretch>
                  <a:fillRect l="-324" b="-87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987C942D-A7F3-0447-8671-13F3A25E5A95}"/>
                  </a:ext>
                </a:extLst>
              </p:cNvPr>
              <p:cNvSpPr txBox="1"/>
              <p:nvPr/>
            </p:nvSpPr>
            <p:spPr>
              <a:xfrm>
                <a:off x="2287269" y="2895600"/>
                <a:ext cx="109126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H</m:t>
                          </m:r>
                        </m:e>
                        <m:sub>
                          <m:r>
                            <a:rPr lang="en-US" b="0" i="0" smtClean="0">
                              <a:latin typeface="Cambria Math" panose="02040503050406030204" pitchFamily="18" charset="0"/>
                            </a:rPr>
                            <m:t>0</m:t>
                          </m:r>
                        </m:sub>
                      </m:sSub>
                      <m:r>
                        <a:rPr lang="en-US" b="0" i="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0</m:t>
                          </m:r>
                        </m:sub>
                      </m:sSub>
                      <m:r>
                        <a:rPr lang="en-US" b="0" i="1" smtClean="0">
                          <a:latin typeface="Cambria Math" panose="02040503050406030204" pitchFamily="18" charset="0"/>
                        </a:rPr>
                        <m:t>=0</m:t>
                      </m:r>
                    </m:oMath>
                  </m:oMathPara>
                </a14:m>
                <a:endParaRPr lang="en-US" dirty="0"/>
              </a:p>
            </p:txBody>
          </p:sp>
        </mc:Choice>
        <mc:Fallback xmlns="">
          <p:sp>
            <p:nvSpPr>
              <p:cNvPr id="2" name="TextBox 1">
                <a:extLst>
                  <a:ext uri="{FF2B5EF4-FFF2-40B4-BE49-F238E27FC236}">
                    <a16:creationId xmlns:a16="http://schemas.microsoft.com/office/drawing/2014/main" id="{987C942D-A7F3-0447-8671-13F3A25E5A95}"/>
                  </a:ext>
                </a:extLst>
              </p:cNvPr>
              <p:cNvSpPr txBox="1">
                <a:spLocks noRot="1" noChangeAspect="1" noMove="1" noResize="1" noEditPoints="1" noAdjustHandles="1" noChangeArrowheads="1" noChangeShapeType="1" noTextEdit="1"/>
              </p:cNvSpPr>
              <p:nvPr/>
            </p:nvSpPr>
            <p:spPr>
              <a:xfrm>
                <a:off x="2287269" y="2895600"/>
                <a:ext cx="1091261" cy="276999"/>
              </a:xfrm>
              <a:prstGeom prst="rect">
                <a:avLst/>
              </a:prstGeom>
              <a:blipFill>
                <a:blip r:embed="rId3"/>
                <a:stretch>
                  <a:fillRect l="-4651" r="-4651" b="-40909"/>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590B4560-5C13-4541-81B1-A38CBCA7A503}"/>
              </a:ext>
            </a:extLst>
          </p:cNvPr>
          <p:cNvPicPr>
            <a:picLocks noChangeAspect="1"/>
          </p:cNvPicPr>
          <p:nvPr/>
        </p:nvPicPr>
        <p:blipFill>
          <a:blip r:embed="rId4"/>
          <a:stretch>
            <a:fillRect/>
          </a:stretch>
        </p:blipFill>
        <p:spPr>
          <a:xfrm>
            <a:off x="1248996" y="1445650"/>
            <a:ext cx="3645138" cy="1297549"/>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EF5EF760-AFB8-E44A-9B0D-768A4EA6F5FF}"/>
                  </a:ext>
                </a:extLst>
              </p:cNvPr>
              <p:cNvSpPr txBox="1"/>
              <p:nvPr/>
            </p:nvSpPr>
            <p:spPr>
              <a:xfrm>
                <a:off x="2287268" y="3172599"/>
                <a:ext cx="114896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H</m:t>
                          </m:r>
                        </m:e>
                        <m:sub>
                          <m:r>
                            <m:rPr>
                              <m:sty m:val="p"/>
                            </m:rPr>
                            <a:rPr lang="en-US" b="0" i="0" smtClean="0">
                              <a:latin typeface="Cambria Math" panose="02040503050406030204" pitchFamily="18" charset="0"/>
                            </a:rPr>
                            <m:t>A</m:t>
                          </m:r>
                        </m:sub>
                      </m:sSub>
                      <m:r>
                        <a:rPr lang="en-US" b="0" i="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0</m:t>
                          </m:r>
                        </m:sub>
                      </m:sSub>
                      <m:r>
                        <a:rPr lang="en-US" b="0" i="1" smtClean="0">
                          <a:latin typeface="Cambria Math" panose="02040503050406030204" pitchFamily="18" charset="0"/>
                        </a:rPr>
                        <m:t>≠0</m:t>
                      </m:r>
                    </m:oMath>
                  </m:oMathPara>
                </a14:m>
                <a:endParaRPr lang="en-US" dirty="0"/>
              </a:p>
            </p:txBody>
          </p:sp>
        </mc:Choice>
        <mc:Fallback xmlns="">
          <p:sp>
            <p:nvSpPr>
              <p:cNvPr id="8" name="TextBox 7">
                <a:extLst>
                  <a:ext uri="{FF2B5EF4-FFF2-40B4-BE49-F238E27FC236}">
                    <a16:creationId xmlns:a16="http://schemas.microsoft.com/office/drawing/2014/main" id="{EF5EF760-AFB8-E44A-9B0D-768A4EA6F5FF}"/>
                  </a:ext>
                </a:extLst>
              </p:cNvPr>
              <p:cNvSpPr txBox="1">
                <a:spLocks noRot="1" noChangeAspect="1" noMove="1" noResize="1" noEditPoints="1" noAdjustHandles="1" noChangeArrowheads="1" noChangeShapeType="1" noTextEdit="1"/>
              </p:cNvSpPr>
              <p:nvPr/>
            </p:nvSpPr>
            <p:spPr>
              <a:xfrm>
                <a:off x="2287268" y="3172599"/>
                <a:ext cx="1148969" cy="276999"/>
              </a:xfrm>
              <a:prstGeom prst="rect">
                <a:avLst/>
              </a:prstGeom>
              <a:blipFill>
                <a:blip r:embed="rId5"/>
                <a:stretch>
                  <a:fillRect l="-2198" r="-2198" b="-391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27C9EE2-2B3D-BC45-BF36-096768D5CBB9}"/>
                  </a:ext>
                </a:extLst>
              </p:cNvPr>
              <p:cNvSpPr txBox="1"/>
              <p:nvPr/>
            </p:nvSpPr>
            <p:spPr>
              <a:xfrm>
                <a:off x="2287268" y="3726597"/>
                <a:ext cx="1252202" cy="40062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𝐶𝑉</m:t>
                      </m:r>
                      <m:r>
                        <a:rPr lang="en-US" b="0" i="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1−</m:t>
                          </m:r>
                          <m:f>
                            <m:fPr>
                              <m:ctrlPr>
                                <a:rPr lang="en-US" b="0" i="1" smtClean="0">
                                  <a:latin typeface="Cambria Math" panose="02040503050406030204" pitchFamily="18" charset="0"/>
                                </a:rPr>
                              </m:ctrlPr>
                            </m:fPr>
                            <m:num>
                              <m:r>
                                <a:rPr lang="en-US" b="0" i="1" smtClean="0">
                                  <a:latin typeface="Cambria Math" panose="02040503050406030204" pitchFamily="18" charset="0"/>
                                </a:rPr>
                                <m:t>𝛼</m:t>
                              </m:r>
                            </m:num>
                            <m:den>
                              <m:r>
                                <a:rPr lang="en-US" b="0" i="1" smtClean="0">
                                  <a:latin typeface="Cambria Math" panose="02040503050406030204" pitchFamily="18" charset="0"/>
                                </a:rPr>
                                <m:t>2</m:t>
                              </m:r>
                            </m:den>
                          </m:f>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27C9EE2-2B3D-BC45-BF36-096768D5CBB9}"/>
                  </a:ext>
                </a:extLst>
              </p:cNvPr>
              <p:cNvSpPr txBox="1">
                <a:spLocks noRot="1" noChangeAspect="1" noMove="1" noResize="1" noEditPoints="1" noAdjustHandles="1" noChangeArrowheads="1" noChangeShapeType="1" noTextEdit="1"/>
              </p:cNvSpPr>
              <p:nvPr/>
            </p:nvSpPr>
            <p:spPr>
              <a:xfrm>
                <a:off x="2287268" y="3726597"/>
                <a:ext cx="1252202" cy="400622"/>
              </a:xfrm>
              <a:prstGeom prst="rect">
                <a:avLst/>
              </a:prstGeom>
              <a:blipFill>
                <a:blip r:embed="rId6"/>
                <a:stretch>
                  <a:fillRect l="-4040" r="-1010" b="-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F3886365-4EA0-E541-9CD5-871313C6B5A1}"/>
                  </a:ext>
                </a:extLst>
              </p:cNvPr>
              <p:cNvSpPr txBox="1"/>
              <p:nvPr/>
            </p:nvSpPr>
            <p:spPr>
              <a:xfrm>
                <a:off x="2287268" y="4259094"/>
                <a:ext cx="1489703" cy="476156"/>
              </a:xfrm>
              <a:prstGeom prst="rect">
                <a:avLst/>
              </a:prstGeom>
              <a:noFill/>
            </p:spPr>
            <p:txBody>
              <a:bodyPr wrap="none" lIns="0" tIns="0" rIns="0" bIns="0" rtlCol="0">
                <a:spAutoFit/>
              </a:bodyPr>
              <a:lstStyle/>
              <a:p>
                <a:r>
                  <a:rPr lang="en-US" b="0" dirty="0"/>
                  <a:t>TS</a:t>
                </a:r>
                <a14:m>
                  <m:oMath xmlns:m="http://schemas.openxmlformats.org/officeDocument/2006/math">
                    <m:r>
                      <a:rPr lang="en-US" b="0" i="0"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m:t>
                            </m:r>
                            <m:acc>
                              <m:accPr>
                                <m:chr m:val="̂"/>
                                <m:ctrlPr>
                                  <a:rPr lang="en-US" i="1">
                                    <a:latin typeface="Cambria Math" panose="02040503050406030204" pitchFamily="18" charset="0"/>
                                  </a:rPr>
                                </m:ctrlPr>
                              </m:accPr>
                              <m:e>
                                <m:r>
                                  <a:rPr lang="en-US" i="1">
                                    <a:latin typeface="Cambria Math" panose="02040503050406030204" pitchFamily="18" charset="0"/>
                                  </a:rPr>
                                  <m:t>𝛽</m:t>
                                </m:r>
                              </m:e>
                            </m:acc>
                          </m:e>
                          <m:sub>
                            <m:r>
                              <a:rPr lang="en-US" i="1">
                                <a:latin typeface="Cambria Math" panose="02040503050406030204" pitchFamily="18" charset="0"/>
                              </a:rPr>
                              <m:t>0</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0</m:t>
                            </m:r>
                          </m:sub>
                        </m:sSub>
                        <m:r>
                          <a:rPr lang="en-US" i="1">
                            <a:latin typeface="Cambria Math" panose="02040503050406030204" pitchFamily="18" charset="0"/>
                          </a:rPr>
                          <m:t>)</m:t>
                        </m:r>
                      </m:num>
                      <m:den>
                        <m:r>
                          <a:rPr lang="en-US" i="1">
                            <a:latin typeface="Cambria Math" panose="02040503050406030204" pitchFamily="18" charset="0"/>
                          </a:rPr>
                          <m:t>𝑆𝐸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0</m:t>
                                </m:r>
                              </m:sub>
                            </m:sSub>
                          </m:e>
                        </m:d>
                      </m:den>
                    </m:f>
                  </m:oMath>
                </a14:m>
                <a:endParaRPr lang="en-US" dirty="0"/>
              </a:p>
            </p:txBody>
          </p:sp>
        </mc:Choice>
        <mc:Fallback xmlns="">
          <p:sp>
            <p:nvSpPr>
              <p:cNvPr id="10" name="TextBox 9">
                <a:extLst>
                  <a:ext uri="{FF2B5EF4-FFF2-40B4-BE49-F238E27FC236}">
                    <a16:creationId xmlns:a16="http://schemas.microsoft.com/office/drawing/2014/main" id="{F3886365-4EA0-E541-9CD5-871313C6B5A1}"/>
                  </a:ext>
                </a:extLst>
              </p:cNvPr>
              <p:cNvSpPr txBox="1">
                <a:spLocks noRot="1" noChangeAspect="1" noMove="1" noResize="1" noEditPoints="1" noAdjustHandles="1" noChangeArrowheads="1" noChangeShapeType="1" noTextEdit="1"/>
              </p:cNvSpPr>
              <p:nvPr/>
            </p:nvSpPr>
            <p:spPr>
              <a:xfrm>
                <a:off x="2287268" y="4259094"/>
                <a:ext cx="1489703" cy="476156"/>
              </a:xfrm>
              <a:prstGeom prst="rect">
                <a:avLst/>
              </a:prstGeom>
              <a:blipFill>
                <a:blip r:embed="rId7"/>
                <a:stretch>
                  <a:fillRect l="-10169" t="-7895" r="-1695" b="-157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F8C6E1F3-06CD-014B-8439-8D3165DECB50}"/>
                  </a:ext>
                </a:extLst>
              </p:cNvPr>
              <p:cNvSpPr/>
              <p:nvPr/>
            </p:nvSpPr>
            <p:spPr>
              <a:xfrm>
                <a:off x="1906270" y="5602418"/>
                <a:ext cx="2665730" cy="480131"/>
              </a:xfrm>
              <a:prstGeom prst="rect">
                <a:avLst/>
              </a:prstGeom>
            </p:spPr>
            <p:txBody>
              <a:bodyPr wrap="none">
                <a:spAutoFit/>
              </a:bodyPr>
              <a:lstStyle/>
              <a:p>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𝐶𝐼</m:t>
                        </m:r>
                        <m:r>
                          <a:rPr lang="en-US" b="0" i="1" smtClean="0">
                            <a:latin typeface="Cambria Math" panose="02040503050406030204" pitchFamily="18" charset="0"/>
                          </a:rPr>
                          <m:t>: </m:t>
                        </m:r>
                        <m:acc>
                          <m:accPr>
                            <m:chr m:val="̂"/>
                            <m:ctrlPr>
                              <a:rPr lang="en-US" i="1">
                                <a:latin typeface="Cambria Math" panose="02040503050406030204" pitchFamily="18" charset="0"/>
                              </a:rPr>
                            </m:ctrlPr>
                          </m:accPr>
                          <m:e>
                            <m:r>
                              <a:rPr lang="en-US" i="1">
                                <a:latin typeface="Cambria Math" panose="02040503050406030204" pitchFamily="18" charset="0"/>
                              </a:rPr>
                              <m:t>𝛽</m:t>
                            </m:r>
                          </m:e>
                        </m:acc>
                      </m:e>
                      <m:sub>
                        <m:r>
                          <a:rPr lang="en-US" i="1">
                            <a:latin typeface="Cambria Math" panose="02040503050406030204" pitchFamily="18" charset="0"/>
                          </a:rPr>
                          <m:t>0</m:t>
                        </m:r>
                      </m:sub>
                    </m:sSub>
                    <m:r>
                      <a:rPr lang="en-US" i="1" smtClean="0">
                        <a:latin typeface="Cambria Math" panose="02040503050406030204" pitchFamily="18" charset="0"/>
                        <a:ea typeface="Cambria Math" panose="02040503050406030204" pitchFamily="18" charset="0"/>
                      </a:rPr>
                      <m:t>±</m:t>
                    </m:r>
                  </m:oMath>
                </a14:m>
                <a:r>
                  <a:rPr lang="en-US"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rPr>
                              <m:t>𝛼</m:t>
                            </m:r>
                          </m:num>
                          <m:den>
                            <m:r>
                              <a:rPr lang="en-US" i="1">
                                <a:latin typeface="Cambria Math" panose="02040503050406030204" pitchFamily="18" charset="0"/>
                              </a:rPr>
                              <m:t>2</m:t>
                            </m:r>
                          </m:den>
                        </m:f>
                        <m:r>
                          <a:rPr lang="en-US" i="1">
                            <a:latin typeface="Cambria Math" panose="02040503050406030204" pitchFamily="18" charset="0"/>
                          </a:rPr>
                          <m:t>.</m:t>
                        </m:r>
                        <m:r>
                          <a:rPr lang="en-US" i="1">
                            <a:latin typeface="Cambria Math" panose="02040503050406030204" pitchFamily="18" charset="0"/>
                          </a:rPr>
                          <m:t>𝑛</m:t>
                        </m:r>
                        <m:r>
                          <a:rPr lang="en-US" i="1">
                            <a:latin typeface="Cambria Math" panose="02040503050406030204" pitchFamily="18" charset="0"/>
                          </a:rPr>
                          <m:t>−2</m:t>
                        </m:r>
                      </m:sub>
                    </m:sSub>
                    <m:r>
                      <a:rPr lang="en-US" i="1">
                        <a:latin typeface="Cambria Math" panose="02040503050406030204" pitchFamily="18" charset="0"/>
                      </a:rPr>
                      <m:t>𝑆𝐸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0</m:t>
                            </m:r>
                          </m:sub>
                        </m:sSub>
                      </m:e>
                    </m:d>
                  </m:oMath>
                </a14:m>
                <a:endParaRPr lang="en-US" dirty="0"/>
              </a:p>
            </p:txBody>
          </p:sp>
        </mc:Choice>
        <mc:Fallback xmlns="">
          <p:sp>
            <p:nvSpPr>
              <p:cNvPr id="7" name="Rectangle 6">
                <a:extLst>
                  <a:ext uri="{FF2B5EF4-FFF2-40B4-BE49-F238E27FC236}">
                    <a16:creationId xmlns:a16="http://schemas.microsoft.com/office/drawing/2014/main" id="{F8C6E1F3-06CD-014B-8439-8D3165DECB50}"/>
                  </a:ext>
                </a:extLst>
              </p:cNvPr>
              <p:cNvSpPr>
                <a:spLocks noRot="1" noChangeAspect="1" noMove="1" noResize="1" noEditPoints="1" noAdjustHandles="1" noChangeArrowheads="1" noChangeShapeType="1" noTextEdit="1"/>
              </p:cNvSpPr>
              <p:nvPr/>
            </p:nvSpPr>
            <p:spPr>
              <a:xfrm>
                <a:off x="1906270" y="5602418"/>
                <a:ext cx="2665730" cy="480131"/>
              </a:xfrm>
              <a:prstGeom prst="rect">
                <a:avLst/>
              </a:prstGeom>
              <a:blipFill>
                <a:blip r:embed="rId8"/>
                <a:stretch>
                  <a:fillRect t="-512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2E2BD9FD-07B2-F84C-9031-871BD5EAF0F2}"/>
                  </a:ext>
                </a:extLst>
              </p:cNvPr>
              <p:cNvSpPr txBox="1"/>
              <p:nvPr/>
            </p:nvSpPr>
            <p:spPr>
              <a:xfrm>
                <a:off x="7924798" y="2763491"/>
                <a:ext cx="108593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H</m:t>
                          </m:r>
                        </m:e>
                        <m:sub>
                          <m:r>
                            <a:rPr lang="en-US" b="0" i="0" smtClean="0">
                              <a:latin typeface="Cambria Math" panose="02040503050406030204" pitchFamily="18" charset="0"/>
                            </a:rPr>
                            <m:t>0</m:t>
                          </m:r>
                        </m:sub>
                      </m:sSub>
                      <m:r>
                        <a:rPr lang="en-US" b="0" i="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1</m:t>
                          </m:r>
                        </m:sub>
                      </m:sSub>
                      <m:r>
                        <a:rPr lang="en-US" b="0" i="1" smtClean="0">
                          <a:latin typeface="Cambria Math" panose="02040503050406030204" pitchFamily="18" charset="0"/>
                        </a:rPr>
                        <m:t>=0</m:t>
                      </m:r>
                    </m:oMath>
                  </m:oMathPara>
                </a14:m>
                <a:endParaRPr lang="en-US" dirty="0"/>
              </a:p>
            </p:txBody>
          </p:sp>
        </mc:Choice>
        <mc:Fallback xmlns="">
          <p:sp>
            <p:nvSpPr>
              <p:cNvPr id="13" name="TextBox 12">
                <a:extLst>
                  <a:ext uri="{FF2B5EF4-FFF2-40B4-BE49-F238E27FC236}">
                    <a16:creationId xmlns:a16="http://schemas.microsoft.com/office/drawing/2014/main" id="{2E2BD9FD-07B2-F84C-9031-871BD5EAF0F2}"/>
                  </a:ext>
                </a:extLst>
              </p:cNvPr>
              <p:cNvSpPr txBox="1">
                <a:spLocks noRot="1" noChangeAspect="1" noMove="1" noResize="1" noEditPoints="1" noAdjustHandles="1" noChangeArrowheads="1" noChangeShapeType="1" noTextEdit="1"/>
              </p:cNvSpPr>
              <p:nvPr/>
            </p:nvSpPr>
            <p:spPr>
              <a:xfrm>
                <a:off x="7924798" y="2763491"/>
                <a:ext cx="1085938" cy="276999"/>
              </a:xfrm>
              <a:prstGeom prst="rect">
                <a:avLst/>
              </a:prstGeom>
              <a:blipFill>
                <a:blip r:embed="rId9"/>
                <a:stretch>
                  <a:fillRect l="-4651" r="-3488" b="-391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6571DFF7-FCFD-754E-BD8A-BD0F4EB31764}"/>
                  </a:ext>
                </a:extLst>
              </p:cNvPr>
              <p:cNvSpPr txBox="1"/>
              <p:nvPr/>
            </p:nvSpPr>
            <p:spPr>
              <a:xfrm>
                <a:off x="7924797" y="3040490"/>
                <a:ext cx="110517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H</m:t>
                          </m:r>
                        </m:e>
                        <m:sub>
                          <m:r>
                            <m:rPr>
                              <m:sty m:val="p"/>
                            </m:rPr>
                            <a:rPr lang="en-US" b="0" i="0" smtClean="0">
                              <a:latin typeface="Cambria Math" panose="02040503050406030204" pitchFamily="18" charset="0"/>
                            </a:rPr>
                            <m:t>A</m:t>
                          </m:r>
                        </m:sub>
                      </m:sSub>
                      <m:r>
                        <a:rPr lang="en-US" b="0" i="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1</m:t>
                          </m:r>
                        </m:sub>
                      </m:sSub>
                      <m:r>
                        <a:rPr lang="en-US" b="0" i="1" smtClean="0">
                          <a:latin typeface="Cambria Math" panose="02040503050406030204" pitchFamily="18" charset="0"/>
                        </a:rPr>
                        <m:t>≠0</m:t>
                      </m:r>
                    </m:oMath>
                  </m:oMathPara>
                </a14:m>
                <a:endParaRPr lang="en-US" dirty="0"/>
              </a:p>
            </p:txBody>
          </p:sp>
        </mc:Choice>
        <mc:Fallback xmlns="">
          <p:sp>
            <p:nvSpPr>
              <p:cNvPr id="15" name="TextBox 14">
                <a:extLst>
                  <a:ext uri="{FF2B5EF4-FFF2-40B4-BE49-F238E27FC236}">
                    <a16:creationId xmlns:a16="http://schemas.microsoft.com/office/drawing/2014/main" id="{6571DFF7-FCFD-754E-BD8A-BD0F4EB31764}"/>
                  </a:ext>
                </a:extLst>
              </p:cNvPr>
              <p:cNvSpPr txBox="1">
                <a:spLocks noRot="1" noChangeAspect="1" noMove="1" noResize="1" noEditPoints="1" noAdjustHandles="1" noChangeArrowheads="1" noChangeShapeType="1" noTextEdit="1"/>
              </p:cNvSpPr>
              <p:nvPr/>
            </p:nvSpPr>
            <p:spPr>
              <a:xfrm>
                <a:off x="7924797" y="3040490"/>
                <a:ext cx="1105174" cy="276999"/>
              </a:xfrm>
              <a:prstGeom prst="rect">
                <a:avLst/>
              </a:prstGeom>
              <a:blipFill>
                <a:blip r:embed="rId10"/>
                <a:stretch>
                  <a:fillRect l="-4598" r="-4598" b="-391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3CACD678-931F-274D-99A9-F0DB9CFEA548}"/>
                  </a:ext>
                </a:extLst>
              </p:cNvPr>
              <p:cNvSpPr txBox="1"/>
              <p:nvPr/>
            </p:nvSpPr>
            <p:spPr>
              <a:xfrm>
                <a:off x="7924798" y="3663848"/>
                <a:ext cx="1252202" cy="40062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𝐶𝑉</m:t>
                      </m:r>
                      <m:r>
                        <a:rPr lang="en-US" b="0" i="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1−</m:t>
                          </m:r>
                          <m:f>
                            <m:fPr>
                              <m:ctrlPr>
                                <a:rPr lang="en-US" b="0" i="1" smtClean="0">
                                  <a:latin typeface="Cambria Math" panose="02040503050406030204" pitchFamily="18" charset="0"/>
                                </a:rPr>
                              </m:ctrlPr>
                            </m:fPr>
                            <m:num>
                              <m:r>
                                <a:rPr lang="en-US" b="0" i="1" smtClean="0">
                                  <a:latin typeface="Cambria Math" panose="02040503050406030204" pitchFamily="18" charset="0"/>
                                </a:rPr>
                                <m:t>𝛼</m:t>
                              </m:r>
                            </m:num>
                            <m:den>
                              <m:r>
                                <a:rPr lang="en-US" b="0" i="1" smtClean="0">
                                  <a:latin typeface="Cambria Math" panose="02040503050406030204" pitchFamily="18" charset="0"/>
                                </a:rPr>
                                <m:t>2</m:t>
                              </m:r>
                            </m:den>
                          </m:f>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−2</m:t>
                          </m:r>
                        </m:sub>
                      </m:sSub>
                    </m:oMath>
                  </m:oMathPara>
                </a14:m>
                <a:endParaRPr lang="en-US" dirty="0"/>
              </a:p>
            </p:txBody>
          </p:sp>
        </mc:Choice>
        <mc:Fallback xmlns="">
          <p:sp>
            <p:nvSpPr>
              <p:cNvPr id="16" name="TextBox 15">
                <a:extLst>
                  <a:ext uri="{FF2B5EF4-FFF2-40B4-BE49-F238E27FC236}">
                    <a16:creationId xmlns:a16="http://schemas.microsoft.com/office/drawing/2014/main" id="{3CACD678-931F-274D-99A9-F0DB9CFEA548}"/>
                  </a:ext>
                </a:extLst>
              </p:cNvPr>
              <p:cNvSpPr txBox="1">
                <a:spLocks noRot="1" noChangeAspect="1" noMove="1" noResize="1" noEditPoints="1" noAdjustHandles="1" noChangeArrowheads="1" noChangeShapeType="1" noTextEdit="1"/>
              </p:cNvSpPr>
              <p:nvPr/>
            </p:nvSpPr>
            <p:spPr>
              <a:xfrm>
                <a:off x="7924798" y="3663848"/>
                <a:ext cx="1252202" cy="400622"/>
              </a:xfrm>
              <a:prstGeom prst="rect">
                <a:avLst/>
              </a:prstGeom>
              <a:blipFill>
                <a:blip r:embed="rId11"/>
                <a:stretch>
                  <a:fillRect l="-4040" b="-90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F347FC51-0727-7A42-AFE0-ACE921891780}"/>
                  </a:ext>
                </a:extLst>
              </p:cNvPr>
              <p:cNvSpPr txBox="1"/>
              <p:nvPr/>
            </p:nvSpPr>
            <p:spPr>
              <a:xfrm>
                <a:off x="7924798" y="4196345"/>
                <a:ext cx="1448153" cy="484363"/>
              </a:xfrm>
              <a:prstGeom prst="rect">
                <a:avLst/>
              </a:prstGeom>
              <a:noFill/>
            </p:spPr>
            <p:txBody>
              <a:bodyPr wrap="none" lIns="0" tIns="0" rIns="0" bIns="0" rtlCol="0">
                <a:spAutoFit/>
              </a:bodyPr>
              <a:lstStyle/>
              <a:p>
                <a:r>
                  <a:rPr lang="en-US" b="0" dirty="0"/>
                  <a:t>TS</a:t>
                </a:r>
                <a14:m>
                  <m:oMath xmlns:m="http://schemas.openxmlformats.org/officeDocument/2006/math">
                    <m:r>
                      <a:rPr lang="en-US" b="0" i="0"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m:t>
                            </m:r>
                            <m:acc>
                              <m:accPr>
                                <m:chr m:val="̂"/>
                                <m:ctrlPr>
                                  <a:rPr lang="en-US" i="1">
                                    <a:latin typeface="Cambria Math" panose="02040503050406030204" pitchFamily="18" charset="0"/>
                                  </a:rPr>
                                </m:ctrlPr>
                              </m:accPr>
                              <m:e>
                                <m:r>
                                  <a:rPr lang="en-US" i="1">
                                    <a:latin typeface="Cambria Math" panose="02040503050406030204" pitchFamily="18" charset="0"/>
                                  </a:rPr>
                                  <m:t>𝛽</m:t>
                                </m:r>
                              </m:e>
                            </m:acc>
                          </m:e>
                          <m:sub>
                            <m:r>
                              <a:rPr lang="en-US" b="0" i="1" smtClean="0">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b="0" i="1" smtClean="0">
                                <a:latin typeface="Cambria Math" panose="02040503050406030204" pitchFamily="18" charset="0"/>
                              </a:rPr>
                              <m:t>1</m:t>
                            </m:r>
                          </m:sub>
                        </m:sSub>
                        <m:r>
                          <a:rPr lang="en-US" i="1">
                            <a:latin typeface="Cambria Math" panose="02040503050406030204" pitchFamily="18" charset="0"/>
                          </a:rPr>
                          <m:t>)</m:t>
                        </m:r>
                      </m:num>
                      <m:den>
                        <m:r>
                          <a:rPr lang="en-US" i="1">
                            <a:latin typeface="Cambria Math" panose="02040503050406030204" pitchFamily="18" charset="0"/>
                          </a:rPr>
                          <m:t>𝑆𝐸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b="0" i="1" smtClean="0">
                                    <a:latin typeface="Cambria Math" panose="02040503050406030204" pitchFamily="18" charset="0"/>
                                  </a:rPr>
                                  <m:t>1</m:t>
                                </m:r>
                              </m:sub>
                            </m:sSub>
                          </m:e>
                        </m:d>
                      </m:den>
                    </m:f>
                  </m:oMath>
                </a14:m>
                <a:endParaRPr lang="en-US" dirty="0"/>
              </a:p>
            </p:txBody>
          </p:sp>
        </mc:Choice>
        <mc:Fallback xmlns="">
          <p:sp>
            <p:nvSpPr>
              <p:cNvPr id="17" name="TextBox 16">
                <a:extLst>
                  <a:ext uri="{FF2B5EF4-FFF2-40B4-BE49-F238E27FC236}">
                    <a16:creationId xmlns:a16="http://schemas.microsoft.com/office/drawing/2014/main" id="{F347FC51-0727-7A42-AFE0-ACE921891780}"/>
                  </a:ext>
                </a:extLst>
              </p:cNvPr>
              <p:cNvSpPr txBox="1">
                <a:spLocks noRot="1" noChangeAspect="1" noMove="1" noResize="1" noEditPoints="1" noAdjustHandles="1" noChangeArrowheads="1" noChangeShapeType="1" noTextEdit="1"/>
              </p:cNvSpPr>
              <p:nvPr/>
            </p:nvSpPr>
            <p:spPr>
              <a:xfrm>
                <a:off x="7924798" y="4196345"/>
                <a:ext cx="1448153" cy="484363"/>
              </a:xfrm>
              <a:prstGeom prst="rect">
                <a:avLst/>
              </a:prstGeom>
              <a:blipFill>
                <a:blip r:embed="rId12"/>
                <a:stretch>
                  <a:fillRect l="-10435" t="-7692" r="-4348" b="-1282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Rectangle 17">
                <a:extLst>
                  <a:ext uri="{FF2B5EF4-FFF2-40B4-BE49-F238E27FC236}">
                    <a16:creationId xmlns:a16="http://schemas.microsoft.com/office/drawing/2014/main" id="{A46F88A2-B366-B746-862E-A1D5B2E8D288}"/>
                  </a:ext>
                </a:extLst>
              </p:cNvPr>
              <p:cNvSpPr/>
              <p:nvPr/>
            </p:nvSpPr>
            <p:spPr>
              <a:xfrm>
                <a:off x="7543800" y="5539669"/>
                <a:ext cx="2558906" cy="480131"/>
              </a:xfrm>
              <a:prstGeom prst="rect">
                <a:avLst/>
              </a:prstGeom>
            </p:spPr>
            <p:txBody>
              <a:bodyPr wrap="none">
                <a:spAutoFit/>
              </a:bodyPr>
              <a:lstStyle/>
              <a:p>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𝐶𝐼</m:t>
                        </m:r>
                        <m:r>
                          <a:rPr lang="en-US" b="0" i="1" smtClean="0">
                            <a:latin typeface="Cambria Math" panose="02040503050406030204" pitchFamily="18" charset="0"/>
                          </a:rPr>
                          <m:t>: </m:t>
                        </m:r>
                        <m:acc>
                          <m:accPr>
                            <m:chr m:val="̂"/>
                            <m:ctrlPr>
                              <a:rPr lang="en-US" i="1">
                                <a:latin typeface="Cambria Math" panose="02040503050406030204" pitchFamily="18" charset="0"/>
                              </a:rPr>
                            </m:ctrlPr>
                          </m:accPr>
                          <m:e>
                            <m:r>
                              <a:rPr lang="en-US" i="1">
                                <a:latin typeface="Cambria Math" panose="02040503050406030204" pitchFamily="18" charset="0"/>
                              </a:rPr>
                              <m:t>𝛽</m:t>
                            </m:r>
                          </m:e>
                        </m:acc>
                      </m:e>
                      <m:sub>
                        <m:r>
                          <a:rPr lang="en-US" b="0" i="1" smtClean="0">
                            <a:latin typeface="Cambria Math" panose="02040503050406030204" pitchFamily="18" charset="0"/>
                          </a:rPr>
                          <m:t>1</m:t>
                        </m:r>
                      </m:sub>
                    </m:sSub>
                    <m:r>
                      <a:rPr lang="en-US" i="1" smtClean="0">
                        <a:latin typeface="Cambria Math" panose="02040503050406030204" pitchFamily="18" charset="0"/>
                        <a:ea typeface="Cambria Math" panose="02040503050406030204" pitchFamily="18" charset="0"/>
                      </a:rPr>
                      <m:t>±</m:t>
                    </m:r>
                  </m:oMath>
                </a14:m>
                <a:r>
                  <a:rPr lang="en-US"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rPr>
                              <m:t>𝛼</m:t>
                            </m:r>
                          </m:num>
                          <m:den>
                            <m:r>
                              <a:rPr lang="en-US" i="1">
                                <a:latin typeface="Cambria Math" panose="02040503050406030204" pitchFamily="18" charset="0"/>
                              </a:rPr>
                              <m:t>2</m:t>
                            </m:r>
                          </m:den>
                        </m:f>
                        <m:r>
                          <a:rPr lang="en-US" i="1">
                            <a:latin typeface="Cambria Math" panose="02040503050406030204" pitchFamily="18" charset="0"/>
                          </a:rPr>
                          <m:t>.</m:t>
                        </m:r>
                        <m:r>
                          <a:rPr lang="en-US" i="1">
                            <a:latin typeface="Cambria Math" panose="02040503050406030204" pitchFamily="18" charset="0"/>
                          </a:rPr>
                          <m:t>𝑛</m:t>
                        </m:r>
                        <m:r>
                          <a:rPr lang="en-US" i="1">
                            <a:latin typeface="Cambria Math" panose="02040503050406030204" pitchFamily="18" charset="0"/>
                          </a:rPr>
                          <m:t>−2</m:t>
                        </m:r>
                      </m:sub>
                    </m:sSub>
                    <m:r>
                      <a:rPr lang="en-US" i="1">
                        <a:latin typeface="Cambria Math" panose="02040503050406030204" pitchFamily="18" charset="0"/>
                      </a:rPr>
                      <m:t>𝑆𝐸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b="0" i="1" smtClean="0">
                                <a:latin typeface="Cambria Math" panose="02040503050406030204" pitchFamily="18" charset="0"/>
                              </a:rPr>
                              <m:t>1</m:t>
                            </m:r>
                          </m:sub>
                        </m:sSub>
                      </m:e>
                    </m:d>
                  </m:oMath>
                </a14:m>
                <a:endParaRPr lang="en-US" dirty="0"/>
              </a:p>
            </p:txBody>
          </p:sp>
        </mc:Choice>
        <mc:Fallback xmlns="">
          <p:sp>
            <p:nvSpPr>
              <p:cNvPr id="18" name="Rectangle 17">
                <a:extLst>
                  <a:ext uri="{FF2B5EF4-FFF2-40B4-BE49-F238E27FC236}">
                    <a16:creationId xmlns:a16="http://schemas.microsoft.com/office/drawing/2014/main" id="{A46F88A2-B366-B746-862E-A1D5B2E8D288}"/>
                  </a:ext>
                </a:extLst>
              </p:cNvPr>
              <p:cNvSpPr>
                <a:spLocks noRot="1" noChangeAspect="1" noMove="1" noResize="1" noEditPoints="1" noAdjustHandles="1" noChangeArrowheads="1" noChangeShapeType="1" noTextEdit="1"/>
              </p:cNvSpPr>
              <p:nvPr/>
            </p:nvSpPr>
            <p:spPr>
              <a:xfrm>
                <a:off x="7543800" y="5539669"/>
                <a:ext cx="2558906" cy="480131"/>
              </a:xfrm>
              <a:prstGeom prst="rect">
                <a:avLst/>
              </a:prstGeom>
              <a:blipFill>
                <a:blip r:embed="rId13"/>
                <a:stretch>
                  <a:fillRect t="-5128"/>
                </a:stretch>
              </a:blipFill>
            </p:spPr>
            <p:txBody>
              <a:bodyPr/>
              <a:lstStyle/>
              <a:p>
                <a:r>
                  <a:rPr lang="en-US">
                    <a:noFill/>
                  </a:rPr>
                  <a:t> </a:t>
                </a:r>
              </a:p>
            </p:txBody>
          </p:sp>
        </mc:Fallback>
      </mc:AlternateContent>
      <p:pic>
        <p:nvPicPr>
          <p:cNvPr id="12" name="Picture 11">
            <a:extLst>
              <a:ext uri="{FF2B5EF4-FFF2-40B4-BE49-F238E27FC236}">
                <a16:creationId xmlns:a16="http://schemas.microsoft.com/office/drawing/2014/main" id="{CECA4F57-4464-9B40-A86B-4554BEF9F081}"/>
              </a:ext>
            </a:extLst>
          </p:cNvPr>
          <p:cNvPicPr>
            <a:picLocks noChangeAspect="1"/>
          </p:cNvPicPr>
          <p:nvPr/>
        </p:nvPicPr>
        <p:blipFill>
          <a:blip r:embed="rId14"/>
          <a:stretch>
            <a:fillRect/>
          </a:stretch>
        </p:blipFill>
        <p:spPr>
          <a:xfrm>
            <a:off x="6624078" y="1435975"/>
            <a:ext cx="4042886" cy="1006346"/>
          </a:xfrm>
          <a:prstGeom prst="rect">
            <a:avLst/>
          </a:prstGeom>
        </p:spPr>
      </p:pic>
    </p:spTree>
    <p:extLst>
      <p:ext uri="{BB962C8B-B14F-4D97-AF65-F5344CB8AC3E}">
        <p14:creationId xmlns:p14="http://schemas.microsoft.com/office/powerpoint/2010/main" val="8074665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66744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Putting It All Together</a:t>
            </a:r>
          </a:p>
        </p:txBody>
      </p:sp>
      <p:sp>
        <p:nvSpPr>
          <p:cNvPr id="5122" name="Rectangle 3"/>
          <p:cNvSpPr>
            <a:spLocks noGrp="1" noChangeArrowheads="1"/>
          </p:cNvSpPr>
          <p:nvPr>
            <p:ph type="subTitle" idx="1"/>
          </p:nvPr>
        </p:nvSpPr>
        <p:spPr/>
        <p:txBody>
          <a:bodyPr/>
          <a:lstStyle/>
          <a:p>
            <a:r>
              <a:rPr lang="en-US" dirty="0"/>
              <a:t>Grades vs. Study Hours</a:t>
            </a:r>
            <a:endParaRPr lang="en-US" altLang="en-US" dirty="0"/>
          </a:p>
        </p:txBody>
      </p:sp>
    </p:spTree>
    <p:extLst>
      <p:ext uri="{BB962C8B-B14F-4D97-AF65-F5344CB8AC3E}">
        <p14:creationId xmlns:p14="http://schemas.microsoft.com/office/powerpoint/2010/main" val="16781008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altLang="en-US" dirty="0"/>
              <a:t>Exam Scores vs. Study Hours</a:t>
            </a:r>
          </a:p>
        </p:txBody>
      </p:sp>
      <p:pic>
        <p:nvPicPr>
          <p:cNvPr id="3" name="Picture 2">
            <a:extLst>
              <a:ext uri="{FF2B5EF4-FFF2-40B4-BE49-F238E27FC236}">
                <a16:creationId xmlns:a16="http://schemas.microsoft.com/office/drawing/2014/main" id="{51A8E52E-6CB8-D748-A4E9-99FE0D057D54}"/>
              </a:ext>
            </a:extLst>
          </p:cNvPr>
          <p:cNvPicPr>
            <a:picLocks noChangeAspect="1"/>
          </p:cNvPicPr>
          <p:nvPr/>
        </p:nvPicPr>
        <p:blipFill>
          <a:blip r:embed="rId2"/>
          <a:stretch>
            <a:fillRect/>
          </a:stretch>
        </p:blipFill>
        <p:spPr>
          <a:xfrm>
            <a:off x="7086600" y="4985658"/>
            <a:ext cx="2473129" cy="1698932"/>
          </a:xfrm>
          <a:prstGeom prst="rect">
            <a:avLst/>
          </a:prstGeom>
        </p:spPr>
      </p:pic>
      <p:pic>
        <p:nvPicPr>
          <p:cNvPr id="4" name="Picture 3">
            <a:extLst>
              <a:ext uri="{FF2B5EF4-FFF2-40B4-BE49-F238E27FC236}">
                <a16:creationId xmlns:a16="http://schemas.microsoft.com/office/drawing/2014/main" id="{9B81C3F8-3FA2-5548-822B-06CCC38D243F}"/>
              </a:ext>
            </a:extLst>
          </p:cNvPr>
          <p:cNvPicPr>
            <a:picLocks noChangeAspect="1"/>
          </p:cNvPicPr>
          <p:nvPr/>
        </p:nvPicPr>
        <p:blipFill>
          <a:blip r:embed="rId3"/>
          <a:stretch>
            <a:fillRect/>
          </a:stretch>
        </p:blipFill>
        <p:spPr>
          <a:xfrm>
            <a:off x="9067800" y="1424179"/>
            <a:ext cx="1692729" cy="3118944"/>
          </a:xfrm>
          <a:prstGeom prst="rect">
            <a:avLst/>
          </a:prstGeom>
        </p:spPr>
      </p:pic>
      <p:sp>
        <p:nvSpPr>
          <p:cNvPr id="7" name="Rectangle 6">
            <a:extLst>
              <a:ext uri="{FF2B5EF4-FFF2-40B4-BE49-F238E27FC236}">
                <a16:creationId xmlns:a16="http://schemas.microsoft.com/office/drawing/2014/main" id="{EE761668-3AFA-154C-90F2-42874A991DEC}"/>
              </a:ext>
            </a:extLst>
          </p:cNvPr>
          <p:cNvSpPr/>
          <p:nvPr/>
        </p:nvSpPr>
        <p:spPr>
          <a:xfrm>
            <a:off x="1752600" y="4635971"/>
            <a:ext cx="10210800" cy="523220"/>
          </a:xfrm>
          <a:prstGeom prst="rect">
            <a:avLst/>
          </a:prstGeom>
        </p:spPr>
        <p:txBody>
          <a:bodyPr wrap="square">
            <a:noAutofit/>
          </a:bodyPr>
          <a:lstStyle/>
          <a:p>
            <a:r>
              <a:rPr lang="en-US" sz="1400" dirty="0"/>
              <a:t>StudyTime = data.frame(ExamScore = c(34,56,45,70,55,68,67,79,45,89,95,78,94), StudyHours = c(1,1,2,2,2,3,4,4,4,6,7,7,8))</a:t>
            </a:r>
          </a:p>
          <a:p>
            <a:r>
              <a:rPr lang="en-US" sz="1400" dirty="0"/>
              <a:t>StudyTime</a:t>
            </a:r>
          </a:p>
        </p:txBody>
      </p:sp>
      <p:pic>
        <p:nvPicPr>
          <p:cNvPr id="8" name="Picture 7">
            <a:extLst>
              <a:ext uri="{FF2B5EF4-FFF2-40B4-BE49-F238E27FC236}">
                <a16:creationId xmlns:a16="http://schemas.microsoft.com/office/drawing/2014/main" id="{E34AD372-F730-304F-8864-A935132DD3B2}"/>
              </a:ext>
            </a:extLst>
          </p:cNvPr>
          <p:cNvPicPr>
            <a:picLocks noChangeAspect="1"/>
          </p:cNvPicPr>
          <p:nvPr/>
        </p:nvPicPr>
        <p:blipFill>
          <a:blip r:embed="rId4"/>
          <a:stretch>
            <a:fillRect/>
          </a:stretch>
        </p:blipFill>
        <p:spPr>
          <a:xfrm>
            <a:off x="2667000" y="2174901"/>
            <a:ext cx="1856726" cy="762000"/>
          </a:xfrm>
          <a:prstGeom prst="rect">
            <a:avLst/>
          </a:prstGeom>
        </p:spPr>
      </p:pic>
      <p:pic>
        <p:nvPicPr>
          <p:cNvPr id="9" name="Picture 8">
            <a:extLst>
              <a:ext uri="{FF2B5EF4-FFF2-40B4-BE49-F238E27FC236}">
                <a16:creationId xmlns:a16="http://schemas.microsoft.com/office/drawing/2014/main" id="{639A22B4-C907-7C40-8FAE-6B2497B968D4}"/>
              </a:ext>
            </a:extLst>
          </p:cNvPr>
          <p:cNvPicPr>
            <a:picLocks noChangeAspect="1"/>
          </p:cNvPicPr>
          <p:nvPr/>
        </p:nvPicPr>
        <p:blipFill>
          <a:blip r:embed="rId5"/>
          <a:stretch>
            <a:fillRect/>
          </a:stretch>
        </p:blipFill>
        <p:spPr>
          <a:xfrm>
            <a:off x="2667000" y="5257800"/>
            <a:ext cx="1525057" cy="1181708"/>
          </a:xfrm>
          <a:prstGeom prst="rect">
            <a:avLst/>
          </a:prstGeom>
        </p:spPr>
      </p:pic>
      <p:sp>
        <p:nvSpPr>
          <p:cNvPr id="10" name="Rectangle 9">
            <a:extLst>
              <a:ext uri="{FF2B5EF4-FFF2-40B4-BE49-F238E27FC236}">
                <a16:creationId xmlns:a16="http://schemas.microsoft.com/office/drawing/2014/main" id="{0374142B-28AE-1A49-B0B8-06BD9CEDE264}"/>
              </a:ext>
            </a:extLst>
          </p:cNvPr>
          <p:cNvSpPr/>
          <p:nvPr/>
        </p:nvSpPr>
        <p:spPr>
          <a:xfrm>
            <a:off x="5791200" y="1424179"/>
            <a:ext cx="2179210" cy="3170099"/>
          </a:xfrm>
          <a:prstGeom prst="rect">
            <a:avLst/>
          </a:prstGeom>
        </p:spPr>
        <p:txBody>
          <a:bodyPr wrap="square">
            <a:noAutofit/>
          </a:bodyPr>
          <a:lstStyle/>
          <a:p>
            <a:r>
              <a:rPr lang="en-US" sz="1000" b="1" dirty="0">
                <a:solidFill>
                  <a:srgbClr val="000080"/>
                </a:solidFill>
                <a:effectLst/>
              </a:rPr>
              <a:t>data</a:t>
            </a:r>
            <a:r>
              <a:rPr lang="en-US" sz="1000" dirty="0">
                <a:effectLst/>
              </a:rPr>
              <a:t> StudyTime;</a:t>
            </a:r>
          </a:p>
          <a:p>
            <a:r>
              <a:rPr lang="en-US" sz="1000" dirty="0">
                <a:solidFill>
                  <a:srgbClr val="0000FF"/>
                </a:solidFill>
                <a:effectLst/>
              </a:rPr>
              <a:t>input</a:t>
            </a:r>
            <a:r>
              <a:rPr lang="en-US" sz="1000" dirty="0">
                <a:effectLst/>
              </a:rPr>
              <a:t> ExamScore StudyTime;</a:t>
            </a:r>
          </a:p>
          <a:p>
            <a:r>
              <a:rPr lang="en-US" sz="1000" dirty="0">
                <a:solidFill>
                  <a:srgbClr val="0000FF"/>
                </a:solidFill>
                <a:effectLst/>
              </a:rPr>
              <a:t>datalines</a:t>
            </a:r>
            <a:r>
              <a:rPr lang="en-US" sz="1000" dirty="0">
                <a:solidFill>
                  <a:srgbClr val="000000"/>
                </a:solidFill>
                <a:effectLst/>
              </a:rPr>
              <a:t>;</a:t>
            </a:r>
            <a:endParaRPr lang="en-US" sz="1000" dirty="0">
              <a:solidFill>
                <a:srgbClr val="0000FF"/>
              </a:solidFill>
              <a:effectLst/>
            </a:endParaRPr>
          </a:p>
          <a:p>
            <a:r>
              <a:rPr lang="en-US" sz="1000" dirty="0">
                <a:effectLst/>
              </a:rPr>
              <a:t>34 1</a:t>
            </a:r>
          </a:p>
          <a:p>
            <a:r>
              <a:rPr lang="en-US" sz="1000" dirty="0">
                <a:effectLst/>
              </a:rPr>
              <a:t>56 1</a:t>
            </a:r>
          </a:p>
          <a:p>
            <a:r>
              <a:rPr lang="en-US" sz="1000" dirty="0">
                <a:effectLst/>
              </a:rPr>
              <a:t>45 2</a:t>
            </a:r>
          </a:p>
          <a:p>
            <a:r>
              <a:rPr lang="en-US" sz="1000" dirty="0">
                <a:effectLst/>
              </a:rPr>
              <a:t>70 2</a:t>
            </a:r>
          </a:p>
          <a:p>
            <a:r>
              <a:rPr lang="en-US" sz="1000" dirty="0">
                <a:effectLst/>
              </a:rPr>
              <a:t>55 2</a:t>
            </a:r>
          </a:p>
          <a:p>
            <a:r>
              <a:rPr lang="en-US" sz="1000" dirty="0">
                <a:effectLst/>
              </a:rPr>
              <a:t>68 3</a:t>
            </a:r>
          </a:p>
          <a:p>
            <a:r>
              <a:rPr lang="en-US" sz="1000" dirty="0">
                <a:effectLst/>
              </a:rPr>
              <a:t>67 4</a:t>
            </a:r>
          </a:p>
          <a:p>
            <a:r>
              <a:rPr lang="en-US" sz="1000" dirty="0">
                <a:effectLst/>
              </a:rPr>
              <a:t>79 4</a:t>
            </a:r>
          </a:p>
          <a:p>
            <a:r>
              <a:rPr lang="en-US" sz="1000" dirty="0">
                <a:effectLst/>
              </a:rPr>
              <a:t>45 4</a:t>
            </a:r>
          </a:p>
          <a:p>
            <a:r>
              <a:rPr lang="en-US" sz="1000" dirty="0">
                <a:effectLst/>
              </a:rPr>
              <a:t>89 6</a:t>
            </a:r>
          </a:p>
          <a:p>
            <a:r>
              <a:rPr lang="en-US" sz="1000" dirty="0">
                <a:effectLst/>
              </a:rPr>
              <a:t>95 7</a:t>
            </a:r>
          </a:p>
          <a:p>
            <a:r>
              <a:rPr lang="en-US" sz="1000" dirty="0">
                <a:effectLst/>
              </a:rPr>
              <a:t>78 7</a:t>
            </a:r>
          </a:p>
          <a:p>
            <a:r>
              <a:rPr lang="en-US" sz="1000" dirty="0">
                <a:effectLst/>
              </a:rPr>
              <a:t>94 8</a:t>
            </a:r>
          </a:p>
          <a:p>
            <a:r>
              <a:rPr lang="en-US" sz="1000" dirty="0">
                <a:effectLst/>
              </a:rPr>
              <a:t>;</a:t>
            </a:r>
          </a:p>
          <a:p>
            <a:endParaRPr lang="en-US" sz="1000" dirty="0">
              <a:effectLst/>
            </a:endParaRPr>
          </a:p>
          <a:p>
            <a:r>
              <a:rPr lang="en-US" sz="1000" b="1" dirty="0">
                <a:solidFill>
                  <a:srgbClr val="000080"/>
                </a:solidFill>
                <a:effectLst/>
              </a:rPr>
              <a:t>proc</a:t>
            </a:r>
            <a:r>
              <a:rPr lang="en-US" sz="1000" dirty="0">
                <a:effectLst/>
              </a:rPr>
              <a:t> </a:t>
            </a:r>
            <a:r>
              <a:rPr lang="en-US" sz="1000" b="1" dirty="0">
                <a:solidFill>
                  <a:srgbClr val="000080"/>
                </a:solidFill>
                <a:effectLst/>
              </a:rPr>
              <a:t>print</a:t>
            </a:r>
            <a:r>
              <a:rPr lang="en-US" sz="1000" dirty="0">
                <a:effectLst/>
              </a:rPr>
              <a:t> </a:t>
            </a:r>
            <a:r>
              <a:rPr lang="en-US" sz="1000" dirty="0">
                <a:solidFill>
                  <a:srgbClr val="0000FF"/>
                </a:solidFill>
                <a:effectLst/>
              </a:rPr>
              <a:t>data</a:t>
            </a:r>
            <a:r>
              <a:rPr lang="en-US" sz="1000" dirty="0">
                <a:effectLst/>
              </a:rPr>
              <a:t> = StudyTime;</a:t>
            </a:r>
          </a:p>
          <a:p>
            <a:r>
              <a:rPr lang="en-US" sz="1000" b="1" dirty="0">
                <a:solidFill>
                  <a:srgbClr val="000080"/>
                </a:solidFill>
                <a:effectLst/>
              </a:rPr>
              <a:t>run</a:t>
            </a:r>
            <a:r>
              <a:rPr lang="en-US" sz="1000" dirty="0">
                <a:solidFill>
                  <a:srgbClr val="000000"/>
                </a:solidFill>
                <a:effectLst/>
              </a:rPr>
              <a:t>;</a:t>
            </a:r>
            <a:endParaRPr lang="en-US" sz="1000" dirty="0">
              <a:solidFill>
                <a:srgbClr val="000080"/>
              </a:solidFill>
              <a:effectLst/>
            </a:endParaRPr>
          </a:p>
        </p:txBody>
      </p:sp>
    </p:spTree>
    <p:extLst>
      <p:ext uri="{BB962C8B-B14F-4D97-AF65-F5344CB8AC3E}">
        <p14:creationId xmlns:p14="http://schemas.microsoft.com/office/powerpoint/2010/main" val="3085961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10"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a:t>Exam Scores vs. Study Hours (cont.)</a:t>
            </a:r>
          </a:p>
        </p:txBody>
      </p:sp>
      <p:sp>
        <p:nvSpPr>
          <p:cNvPr id="13" name="Content Placeholder 12"/>
          <p:cNvSpPr>
            <a:spLocks noGrp="1"/>
          </p:cNvSpPr>
          <p:nvPr>
            <p:ph idx="1"/>
          </p:nvPr>
        </p:nvSpPr>
        <p:spPr>
          <a:xfrm>
            <a:off x="609600" y="1600203"/>
            <a:ext cx="10972800" cy="380997"/>
          </a:xfrm>
        </p:spPr>
        <p:txBody>
          <a:bodyPr/>
          <a:lstStyle/>
          <a:p>
            <a:pPr marL="0" indent="0">
              <a:buNone/>
            </a:pPr>
            <a:r>
              <a:rPr lang="en-US" sz="2400" dirty="0"/>
              <a:t>Check the scatter plot to determine if a linear relationship is plausible.</a:t>
            </a:r>
          </a:p>
        </p:txBody>
      </p:sp>
      <p:pic>
        <p:nvPicPr>
          <p:cNvPr id="5" name="Picture 4">
            <a:extLst>
              <a:ext uri="{FF2B5EF4-FFF2-40B4-BE49-F238E27FC236}">
                <a16:creationId xmlns:a16="http://schemas.microsoft.com/office/drawing/2014/main" id="{B855A8E6-E275-7B42-AAA7-2FD133085403}"/>
              </a:ext>
            </a:extLst>
          </p:cNvPr>
          <p:cNvPicPr>
            <a:picLocks noChangeAspect="1"/>
          </p:cNvPicPr>
          <p:nvPr/>
        </p:nvPicPr>
        <p:blipFill>
          <a:blip r:embed="rId2"/>
          <a:stretch>
            <a:fillRect/>
          </a:stretch>
        </p:blipFill>
        <p:spPr>
          <a:xfrm>
            <a:off x="6811794" y="4520466"/>
            <a:ext cx="3490609" cy="2185133"/>
          </a:xfrm>
          <a:prstGeom prst="rect">
            <a:avLst/>
          </a:prstGeom>
        </p:spPr>
      </p:pic>
      <p:pic>
        <p:nvPicPr>
          <p:cNvPr id="6" name="Picture 5">
            <a:extLst>
              <a:ext uri="{FF2B5EF4-FFF2-40B4-BE49-F238E27FC236}">
                <a16:creationId xmlns:a16="http://schemas.microsoft.com/office/drawing/2014/main" id="{4BBED9CA-44FD-834E-AB5B-D3D162032927}"/>
              </a:ext>
            </a:extLst>
          </p:cNvPr>
          <p:cNvPicPr>
            <a:picLocks noChangeAspect="1"/>
          </p:cNvPicPr>
          <p:nvPr/>
        </p:nvPicPr>
        <p:blipFill>
          <a:blip r:embed="rId3"/>
          <a:stretch>
            <a:fillRect/>
          </a:stretch>
        </p:blipFill>
        <p:spPr>
          <a:xfrm>
            <a:off x="1647822" y="2217189"/>
            <a:ext cx="2952757" cy="1211811"/>
          </a:xfrm>
          <a:prstGeom prst="rect">
            <a:avLst/>
          </a:prstGeom>
        </p:spPr>
      </p:pic>
      <p:pic>
        <p:nvPicPr>
          <p:cNvPr id="8" name="Picture 7">
            <a:extLst>
              <a:ext uri="{FF2B5EF4-FFF2-40B4-BE49-F238E27FC236}">
                <a16:creationId xmlns:a16="http://schemas.microsoft.com/office/drawing/2014/main" id="{B9213915-0D2D-D246-A095-F9092EA955BC}"/>
              </a:ext>
            </a:extLst>
          </p:cNvPr>
          <p:cNvPicPr>
            <a:picLocks noChangeAspect="1"/>
          </p:cNvPicPr>
          <p:nvPr/>
        </p:nvPicPr>
        <p:blipFill>
          <a:blip r:embed="rId4"/>
          <a:stretch>
            <a:fillRect/>
          </a:stretch>
        </p:blipFill>
        <p:spPr>
          <a:xfrm>
            <a:off x="7833198" y="2217189"/>
            <a:ext cx="1447800" cy="1121845"/>
          </a:xfrm>
          <a:prstGeom prst="rect">
            <a:avLst/>
          </a:prstGeom>
        </p:spPr>
      </p:pic>
      <p:pic>
        <p:nvPicPr>
          <p:cNvPr id="4" name="Picture 3">
            <a:extLst>
              <a:ext uri="{FF2B5EF4-FFF2-40B4-BE49-F238E27FC236}">
                <a16:creationId xmlns:a16="http://schemas.microsoft.com/office/drawing/2014/main" id="{2FC9814E-2EE4-A348-BE29-87F0E0977012}"/>
              </a:ext>
            </a:extLst>
          </p:cNvPr>
          <p:cNvPicPr>
            <a:picLocks noChangeAspect="1"/>
          </p:cNvPicPr>
          <p:nvPr/>
        </p:nvPicPr>
        <p:blipFill>
          <a:blip r:embed="rId5"/>
          <a:stretch>
            <a:fillRect/>
          </a:stretch>
        </p:blipFill>
        <p:spPr>
          <a:xfrm>
            <a:off x="1671833" y="4520467"/>
            <a:ext cx="2904735" cy="2185133"/>
          </a:xfrm>
          <a:prstGeom prst="rect">
            <a:avLst/>
          </a:prstGeom>
        </p:spPr>
      </p:pic>
      <p:sp>
        <p:nvSpPr>
          <p:cNvPr id="9" name="Rectangle 8">
            <a:extLst>
              <a:ext uri="{FF2B5EF4-FFF2-40B4-BE49-F238E27FC236}">
                <a16:creationId xmlns:a16="http://schemas.microsoft.com/office/drawing/2014/main" id="{AC0250B0-18BB-A544-A02C-84E3AB335796}"/>
              </a:ext>
            </a:extLst>
          </p:cNvPr>
          <p:cNvSpPr/>
          <p:nvPr/>
        </p:nvSpPr>
        <p:spPr>
          <a:xfrm>
            <a:off x="990600" y="3494782"/>
            <a:ext cx="4267200" cy="1077218"/>
          </a:xfrm>
          <a:prstGeom prst="rect">
            <a:avLst/>
          </a:prstGeom>
        </p:spPr>
        <p:txBody>
          <a:bodyPr wrap="square">
            <a:noAutofit/>
          </a:bodyPr>
          <a:lstStyle/>
          <a:p>
            <a:r>
              <a:rPr lang="en-US" sz="1600" b="1" dirty="0">
                <a:solidFill>
                  <a:srgbClr val="000080"/>
                </a:solidFill>
                <a:effectLst/>
              </a:rPr>
              <a:t>proc</a:t>
            </a:r>
            <a:r>
              <a:rPr lang="en-US" sz="1600" dirty="0">
                <a:effectLst/>
              </a:rPr>
              <a:t> </a:t>
            </a:r>
            <a:r>
              <a:rPr lang="en-US" sz="1600" b="1" dirty="0">
                <a:solidFill>
                  <a:srgbClr val="000080"/>
                </a:solidFill>
                <a:effectLst/>
              </a:rPr>
              <a:t>sgscatter</a:t>
            </a:r>
            <a:r>
              <a:rPr lang="en-US" sz="1600" dirty="0">
                <a:effectLst/>
              </a:rPr>
              <a:t> </a:t>
            </a:r>
            <a:r>
              <a:rPr lang="en-US" sz="1600" dirty="0">
                <a:solidFill>
                  <a:srgbClr val="0000FF"/>
                </a:solidFill>
                <a:effectLst/>
              </a:rPr>
              <a:t>data</a:t>
            </a:r>
            <a:r>
              <a:rPr lang="en-US" sz="1600" dirty="0">
                <a:effectLst/>
              </a:rPr>
              <a:t> = StudyTime;</a:t>
            </a:r>
          </a:p>
          <a:p>
            <a:r>
              <a:rPr lang="en-US" sz="1600" dirty="0">
                <a:solidFill>
                  <a:srgbClr val="0000FF"/>
                </a:solidFill>
                <a:effectLst/>
              </a:rPr>
              <a:t>plot</a:t>
            </a:r>
            <a:r>
              <a:rPr lang="en-US" sz="1600" dirty="0">
                <a:effectLst/>
              </a:rPr>
              <a:t> ExamScore*StudyTime;</a:t>
            </a:r>
          </a:p>
          <a:p>
            <a:r>
              <a:rPr lang="en-US" sz="1600" dirty="0">
                <a:solidFill>
                  <a:srgbClr val="0000FF"/>
                </a:solidFill>
                <a:effectLst/>
              </a:rPr>
              <a:t>title</a:t>
            </a:r>
            <a:r>
              <a:rPr lang="en-US" sz="1600" dirty="0">
                <a:solidFill>
                  <a:srgbClr val="000000"/>
                </a:solidFill>
                <a:effectLst/>
              </a:rPr>
              <a:t> </a:t>
            </a:r>
            <a:r>
              <a:rPr lang="en-US" sz="1600" dirty="0">
                <a:solidFill>
                  <a:srgbClr val="800080"/>
                </a:solidFill>
                <a:effectLst/>
              </a:rPr>
              <a:t>"Study Time Analysis"</a:t>
            </a:r>
            <a:r>
              <a:rPr lang="en-US" sz="1600" dirty="0">
                <a:solidFill>
                  <a:srgbClr val="000000"/>
                </a:solidFill>
                <a:effectLst/>
              </a:rPr>
              <a:t>;</a:t>
            </a:r>
            <a:endParaRPr lang="en-US" sz="1600" dirty="0">
              <a:solidFill>
                <a:srgbClr val="800080"/>
              </a:solidFill>
              <a:effectLst/>
            </a:endParaRPr>
          </a:p>
          <a:p>
            <a:r>
              <a:rPr lang="en-US" sz="1600" b="1" dirty="0">
                <a:solidFill>
                  <a:srgbClr val="000080"/>
                </a:solidFill>
                <a:effectLst/>
              </a:rPr>
              <a:t>run</a:t>
            </a:r>
            <a:r>
              <a:rPr lang="en-US" sz="1600" dirty="0">
                <a:solidFill>
                  <a:srgbClr val="000000"/>
                </a:solidFill>
                <a:effectLst/>
              </a:rPr>
              <a:t>;</a:t>
            </a:r>
            <a:endParaRPr lang="en-US" sz="1600" dirty="0">
              <a:solidFill>
                <a:srgbClr val="000080"/>
              </a:solidFill>
              <a:effectLst/>
            </a:endParaRPr>
          </a:p>
        </p:txBody>
      </p:sp>
      <p:sp>
        <p:nvSpPr>
          <p:cNvPr id="10" name="Rectangle 9">
            <a:extLst>
              <a:ext uri="{FF2B5EF4-FFF2-40B4-BE49-F238E27FC236}">
                <a16:creationId xmlns:a16="http://schemas.microsoft.com/office/drawing/2014/main" id="{2B37F973-2247-F14D-AC40-DF67031FC2E3}"/>
              </a:ext>
            </a:extLst>
          </p:cNvPr>
          <p:cNvSpPr/>
          <p:nvPr/>
        </p:nvSpPr>
        <p:spPr>
          <a:xfrm>
            <a:off x="6293796" y="3526306"/>
            <a:ext cx="4526604" cy="830997"/>
          </a:xfrm>
          <a:prstGeom prst="rect">
            <a:avLst/>
          </a:prstGeom>
        </p:spPr>
        <p:txBody>
          <a:bodyPr wrap="square">
            <a:noAutofit/>
          </a:bodyPr>
          <a:lstStyle/>
          <a:p>
            <a:r>
              <a:rPr lang="en-US" sz="1600" dirty="0"/>
              <a:t>plot(StudyTime$StudyHours,StudyTime$ExamScore, xlab = "Study Hours", ylab = "Exam Score", main = "Study Time Analysis",pch = 15)</a:t>
            </a:r>
          </a:p>
        </p:txBody>
      </p:sp>
    </p:spTree>
    <p:extLst>
      <p:ext uri="{BB962C8B-B14F-4D97-AF65-F5344CB8AC3E}">
        <p14:creationId xmlns:p14="http://schemas.microsoft.com/office/powerpoint/2010/main" val="2526111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P spid="10"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a:t>Exam Scores vs. Study Hours: Correlation</a:t>
            </a:r>
          </a:p>
        </p:txBody>
      </p:sp>
      <p:sp>
        <p:nvSpPr>
          <p:cNvPr id="16" name="Text Box 9">
            <a:extLst>
              <a:ext uri="{FF2B5EF4-FFF2-40B4-BE49-F238E27FC236}">
                <a16:creationId xmlns:a16="http://schemas.microsoft.com/office/drawing/2014/main" id="{ED77851F-0868-B64A-8F3F-84283134D605}"/>
              </a:ext>
            </a:extLst>
          </p:cNvPr>
          <p:cNvSpPr txBox="1">
            <a:spLocks noChangeArrowheads="1"/>
          </p:cNvSpPr>
          <p:nvPr/>
        </p:nvSpPr>
        <p:spPr bwMode="auto">
          <a:xfrm>
            <a:off x="5029199" y="3716928"/>
            <a:ext cx="6553201"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2400" b="1" dirty="0">
                <a:latin typeface="+mn-lt"/>
              </a:rPr>
              <a:t>There is strong evidence at the alpha = .05 level of significance to suggest that exam scores are linearly related to study hours (</a:t>
            </a:r>
            <a:r>
              <a:rPr lang="en-US" altLang="en-US" sz="2400" b="1" i="1" dirty="0">
                <a:latin typeface="+mn-lt"/>
              </a:rPr>
              <a:t>p</a:t>
            </a:r>
            <a:r>
              <a:rPr lang="en-US" altLang="en-US" sz="2400" b="1" dirty="0">
                <a:latin typeface="+mn-lt"/>
              </a:rPr>
              <a:t>-value = .0006).</a:t>
            </a:r>
          </a:p>
        </p:txBody>
      </p:sp>
      <mc:AlternateContent xmlns:mc="http://schemas.openxmlformats.org/markup-compatibility/2006" xmlns:a14="http://schemas.microsoft.com/office/drawing/2010/main">
        <mc:Choice Requires="a14">
          <p:sp>
            <p:nvSpPr>
              <p:cNvPr id="19" name="Text Box 6"/>
              <p:cNvSpPr txBox="1">
                <a:spLocks noChangeArrowheads="1"/>
              </p:cNvSpPr>
              <p:nvPr/>
            </p:nvSpPr>
            <p:spPr bwMode="auto">
              <a:xfrm>
                <a:off x="609600" y="2559904"/>
                <a:ext cx="3912912" cy="881908"/>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2000" dirty="0"/>
                  <a:t>Critical value (use software)</a:t>
                </a:r>
              </a:p>
              <a:p>
                <a:pPr eaLnBrk="1" hangingPunct="1">
                  <a:spcBef>
                    <a:spcPct val="50000"/>
                  </a:spcBef>
                  <a:buFontTx/>
                  <a:buNone/>
                </a:pPr>
                <a14:m>
                  <m:oMath xmlns:m="http://schemas.openxmlformats.org/officeDocument/2006/math">
                    <m:r>
                      <a:rPr lang="en-US" altLang="en-US" sz="2000" i="1">
                        <a:latin typeface="Cambria Math" panose="02040503050406030204" pitchFamily="18" charset="0"/>
                        <a:ea typeface="Cambria Math" panose="02040503050406030204" pitchFamily="18" charset="0"/>
                        <a:cs typeface="Arial" charset="0"/>
                      </a:rPr>
                      <m:t>±</m:t>
                    </m:r>
                    <m:sSub>
                      <m:sSubPr>
                        <m:ctrlPr>
                          <a:rPr lang="en-US" altLang="en-US" sz="2000" i="1">
                            <a:latin typeface="Cambria Math" panose="02040503050406030204" pitchFamily="18" charset="0"/>
                            <a:ea typeface="Cambria Math" panose="02040503050406030204" pitchFamily="18" charset="0"/>
                            <a:cs typeface="Arial" charset="0"/>
                          </a:rPr>
                        </m:ctrlPr>
                      </m:sSubPr>
                      <m:e>
                        <m:r>
                          <a:rPr lang="en-US" altLang="en-US" sz="2000" i="1">
                            <a:latin typeface="Cambria Math" panose="02040503050406030204" pitchFamily="18" charset="0"/>
                            <a:ea typeface="Cambria Math" panose="02040503050406030204" pitchFamily="18" charset="0"/>
                            <a:cs typeface="Arial" charset="0"/>
                          </a:rPr>
                          <m:t>𝑡</m:t>
                        </m:r>
                      </m:e>
                      <m:sub>
                        <m:r>
                          <a:rPr lang="en-US" altLang="en-US" sz="2000" i="1">
                            <a:latin typeface="Cambria Math" panose="02040503050406030204" pitchFamily="18" charset="0"/>
                            <a:ea typeface="Cambria Math" panose="02040503050406030204" pitchFamily="18" charset="0"/>
                            <a:cs typeface="Arial" charset="0"/>
                          </a:rPr>
                          <m:t>.975, 8−2</m:t>
                        </m:r>
                      </m:sub>
                    </m:sSub>
                    <m:r>
                      <a:rPr lang="en-US" altLang="en-US" sz="2000" i="1">
                        <a:latin typeface="Cambria Math" panose="02040503050406030204" pitchFamily="18" charset="0"/>
                        <a:cs typeface="Arial" charset="0"/>
                      </a:rPr>
                      <m:t>=±2.</m:t>
                    </m:r>
                  </m:oMath>
                </a14:m>
                <a:r>
                  <a:rPr lang="en-US" altLang="en-US" sz="2000" dirty="0">
                    <a:cs typeface="Arial" charset="0"/>
                  </a:rPr>
                  <a:t>201</a:t>
                </a:r>
              </a:p>
            </p:txBody>
          </p:sp>
        </mc:Choice>
        <mc:Fallback xmlns="">
          <p:sp>
            <p:nvSpPr>
              <p:cNvPr id="19" name="Text Box 6"/>
              <p:cNvSpPr txBox="1">
                <a:spLocks noRot="1" noChangeAspect="1" noMove="1" noResize="1" noEditPoints="1" noAdjustHandles="1" noChangeArrowheads="1" noChangeShapeType="1" noTextEdit="1"/>
              </p:cNvSpPr>
              <p:nvPr/>
            </p:nvSpPr>
            <p:spPr bwMode="auto">
              <a:xfrm>
                <a:off x="609600" y="2559904"/>
                <a:ext cx="3912912" cy="881908"/>
              </a:xfrm>
              <a:prstGeom prst="rect">
                <a:avLst/>
              </a:prstGeom>
              <a:blipFill>
                <a:blip r:embed="rId2"/>
                <a:stretch>
                  <a:fillRect l="-1558" t="-3448" b="-9655"/>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p:sp>
        <p:nvSpPr>
          <p:cNvPr id="22" name="TextBox 21">
            <a:extLst>
              <a:ext uri="{FF2B5EF4-FFF2-40B4-BE49-F238E27FC236}">
                <a16:creationId xmlns:a16="http://schemas.microsoft.com/office/drawing/2014/main" id="{6539D5F7-DB5D-48C3-A38A-31C20CA4459E}"/>
              </a:ext>
            </a:extLst>
          </p:cNvPr>
          <p:cNvSpPr txBox="1"/>
          <p:nvPr/>
        </p:nvSpPr>
        <p:spPr>
          <a:xfrm>
            <a:off x="609600" y="3551312"/>
            <a:ext cx="2084903" cy="369332"/>
          </a:xfrm>
          <a:prstGeom prst="rect">
            <a:avLst/>
          </a:prstGeom>
          <a:noFill/>
        </p:spPr>
        <p:txBody>
          <a:bodyPr wrap="square" rtlCol="0">
            <a:noAutofit/>
          </a:bodyPr>
          <a:lstStyle/>
          <a:p>
            <a:r>
              <a:rPr lang="en-US" dirty="0"/>
              <a:t>Test statistic</a:t>
            </a: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5B04052F-AF4D-4737-9E7C-C4050BDF7B8F}"/>
                  </a:ext>
                </a:extLst>
              </p:cNvPr>
              <p:cNvSpPr txBox="1"/>
              <p:nvPr/>
            </p:nvSpPr>
            <p:spPr>
              <a:xfrm>
                <a:off x="591185" y="3896977"/>
                <a:ext cx="2479621" cy="1811137"/>
              </a:xfrm>
              <a:prstGeom prst="rect">
                <a:avLst/>
              </a:prstGeom>
              <a:noFill/>
            </p:spPr>
            <p:txBody>
              <a:bodyPr wrap="square" rtlCol="0">
                <a:no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a:rPr>
                        <m:t>𝑡</m:t>
                      </m:r>
                      <m:r>
                        <a:rPr lang="en-US" sz="2000" i="1" smtClean="0">
                          <a:latin typeface="Cambria Math"/>
                        </a:rPr>
                        <m:t>=</m:t>
                      </m:r>
                      <m:f>
                        <m:fPr>
                          <m:ctrlPr>
                            <a:rPr lang="en-US" sz="2000" i="1">
                              <a:latin typeface="Cambria Math" panose="02040503050406030204" pitchFamily="18" charset="0"/>
                            </a:rPr>
                          </m:ctrlPr>
                        </m:fPr>
                        <m:num>
                          <m:r>
                            <a:rPr lang="en-US" sz="2000" i="1">
                              <a:latin typeface="Cambria Math"/>
                            </a:rPr>
                            <m:t>.8</m:t>
                          </m:r>
                          <m:r>
                            <a:rPr lang="en-US" sz="2000" b="0" i="1" smtClean="0">
                              <a:latin typeface="Cambria Math" panose="02040503050406030204" pitchFamily="18" charset="0"/>
                            </a:rPr>
                            <m:t>217</m:t>
                          </m:r>
                          <m:rad>
                            <m:radPr>
                              <m:degHide m:val="on"/>
                              <m:ctrlPr>
                                <a:rPr lang="en-US" sz="2000" i="1">
                                  <a:latin typeface="Cambria Math" panose="02040503050406030204" pitchFamily="18" charset="0"/>
                                </a:rPr>
                              </m:ctrlPr>
                            </m:radPr>
                            <m:deg/>
                            <m:e>
                              <m:r>
                                <a:rPr lang="en-US" sz="2000" b="0" i="1" smtClean="0">
                                  <a:latin typeface="Cambria Math" panose="02040503050406030204" pitchFamily="18" charset="0"/>
                                </a:rPr>
                                <m:t>13</m:t>
                              </m:r>
                              <m:r>
                                <a:rPr lang="en-US" sz="2000" i="1">
                                  <a:latin typeface="Cambria Math"/>
                                </a:rPr>
                                <m:t> −2</m:t>
                              </m:r>
                            </m:e>
                          </m:rad>
                        </m:num>
                        <m:den>
                          <m:rad>
                            <m:radPr>
                              <m:degHide m:val="on"/>
                              <m:ctrlPr>
                                <a:rPr lang="en-US" sz="2000" i="1">
                                  <a:latin typeface="Cambria Math" panose="02040503050406030204" pitchFamily="18" charset="0"/>
                                </a:rPr>
                              </m:ctrlPr>
                            </m:radPr>
                            <m:deg/>
                            <m:e>
                              <m:r>
                                <a:rPr lang="en-US" sz="2000" i="1">
                                  <a:latin typeface="Cambria Math"/>
                                </a:rPr>
                                <m:t>1 −</m:t>
                              </m:r>
                              <m:sSup>
                                <m:sSupPr>
                                  <m:ctrlPr>
                                    <a:rPr lang="en-US" sz="2000" i="1">
                                      <a:latin typeface="Cambria Math" panose="02040503050406030204" pitchFamily="18" charset="0"/>
                                    </a:rPr>
                                  </m:ctrlPr>
                                </m:sSupPr>
                                <m:e>
                                  <m:r>
                                    <a:rPr lang="en-US" sz="2000" i="1">
                                      <a:latin typeface="Cambria Math"/>
                                    </a:rPr>
                                    <m:t>.8</m:t>
                                  </m:r>
                                  <m:r>
                                    <a:rPr lang="en-US" sz="2000" b="0" i="1" smtClean="0">
                                      <a:latin typeface="Cambria Math" panose="02040503050406030204" pitchFamily="18" charset="0"/>
                                    </a:rPr>
                                    <m:t>217</m:t>
                                  </m:r>
                                </m:e>
                                <m:sup>
                                  <m:r>
                                    <a:rPr lang="en-US" sz="2000" i="1">
                                      <a:latin typeface="Cambria Math"/>
                                    </a:rPr>
                                    <m:t>2</m:t>
                                  </m:r>
                                </m:sup>
                              </m:sSup>
                            </m:e>
                          </m:rad>
                        </m:den>
                      </m:f>
                    </m:oMath>
                  </m:oMathPara>
                </a14:m>
                <a:endParaRPr lang="en-US" sz="2000" i="1" dirty="0">
                  <a:latin typeface="Cambria Math"/>
                </a:endParaRPr>
              </a:p>
              <a:p>
                <a:pPr/>
                <a14:m>
                  <m:oMathPara xmlns:m="http://schemas.openxmlformats.org/officeDocument/2006/math">
                    <m:oMathParaPr>
                      <m:jc m:val="centerGroup"/>
                    </m:oMathParaPr>
                    <m:oMath xmlns:m="http://schemas.openxmlformats.org/officeDocument/2006/math">
                      <m:r>
                        <a:rPr lang="en-US" sz="2000" i="1">
                          <a:latin typeface="Cambria Math"/>
                        </a:rPr>
                        <m:t>=</m:t>
                      </m:r>
                      <m:f>
                        <m:fPr>
                          <m:ctrlPr>
                            <a:rPr lang="en-US" sz="2000" i="1">
                              <a:latin typeface="Cambria Math" panose="02040503050406030204" pitchFamily="18" charset="0"/>
                            </a:rPr>
                          </m:ctrlPr>
                        </m:fPr>
                        <m:num>
                          <m:r>
                            <a:rPr lang="en-US" sz="2000" i="1">
                              <a:latin typeface="Cambria Math"/>
                            </a:rPr>
                            <m:t>.8</m:t>
                          </m:r>
                          <m:r>
                            <a:rPr lang="en-US" sz="2000" b="0" i="1" smtClean="0">
                              <a:latin typeface="Cambria Math" panose="02040503050406030204" pitchFamily="18" charset="0"/>
                            </a:rPr>
                            <m:t>217</m:t>
                          </m:r>
                          <m:rad>
                            <m:radPr>
                              <m:degHide m:val="on"/>
                              <m:ctrlPr>
                                <a:rPr lang="en-US" sz="2000" i="1">
                                  <a:latin typeface="Cambria Math" panose="02040503050406030204" pitchFamily="18" charset="0"/>
                                </a:rPr>
                              </m:ctrlPr>
                            </m:radPr>
                            <m:deg/>
                            <m:e>
                              <m:r>
                                <a:rPr lang="en-US" sz="2000" b="0" i="1" smtClean="0">
                                  <a:latin typeface="Cambria Math" panose="02040503050406030204" pitchFamily="18" charset="0"/>
                                </a:rPr>
                                <m:t>11</m:t>
                              </m:r>
                            </m:e>
                          </m:rad>
                        </m:num>
                        <m:den>
                          <m:rad>
                            <m:radPr>
                              <m:degHide m:val="on"/>
                              <m:ctrlPr>
                                <a:rPr lang="en-US" sz="2000" i="1">
                                  <a:latin typeface="Cambria Math" panose="02040503050406030204" pitchFamily="18" charset="0"/>
                                </a:rPr>
                              </m:ctrlPr>
                            </m:radPr>
                            <m:deg/>
                            <m:e>
                              <m:r>
                                <a:rPr lang="en-US" sz="2000" i="1">
                                  <a:latin typeface="Cambria Math"/>
                                </a:rPr>
                                <m:t>1−.</m:t>
                              </m:r>
                              <m:r>
                                <a:rPr lang="en-US" sz="2000" b="0" i="1" smtClean="0">
                                  <a:latin typeface="Cambria Math" panose="02040503050406030204" pitchFamily="18" charset="0"/>
                                </a:rPr>
                                <m:t>6752</m:t>
                              </m:r>
                            </m:e>
                          </m:rad>
                        </m:den>
                      </m:f>
                      <m:r>
                        <a:rPr lang="en-US" sz="2000" i="1">
                          <a:latin typeface="Cambria Math"/>
                        </a:rPr>
                        <m:t> </m:t>
                      </m:r>
                    </m:oMath>
                  </m:oMathPara>
                </a14:m>
                <a:endParaRPr lang="en-US" sz="2000" dirty="0"/>
              </a:p>
              <a:p>
                <a14:m>
                  <m:oMath xmlns:m="http://schemas.openxmlformats.org/officeDocument/2006/math">
                    <m:r>
                      <a:rPr lang="en-US" sz="2000" i="1">
                        <a:latin typeface="Cambria Math"/>
                      </a:rPr>
                      <m:t>=</m:t>
                    </m:r>
                  </m:oMath>
                </a14:m>
                <a:r>
                  <a:rPr lang="en-US" sz="2000" dirty="0"/>
                  <a:t> 4.7818</a:t>
                </a:r>
              </a:p>
            </p:txBody>
          </p:sp>
        </mc:Choice>
        <mc:Fallback xmlns="">
          <p:sp>
            <p:nvSpPr>
              <p:cNvPr id="24" name="TextBox 23">
                <a:extLst>
                  <a:ext uri="{FF2B5EF4-FFF2-40B4-BE49-F238E27FC236}">
                    <a16:creationId xmlns:a16="http://schemas.microsoft.com/office/drawing/2014/main" id="{5B04052F-AF4D-4737-9E7C-C4050BDF7B8F}"/>
                  </a:ext>
                </a:extLst>
              </p:cNvPr>
              <p:cNvSpPr txBox="1">
                <a:spLocks noRot="1" noChangeAspect="1" noMove="1" noResize="1" noEditPoints="1" noAdjustHandles="1" noChangeArrowheads="1" noChangeShapeType="1" noTextEdit="1"/>
              </p:cNvSpPr>
              <p:nvPr/>
            </p:nvSpPr>
            <p:spPr>
              <a:xfrm>
                <a:off x="591185" y="3896977"/>
                <a:ext cx="2479621" cy="1811137"/>
              </a:xfrm>
              <a:prstGeom prst="rect">
                <a:avLst/>
              </a:prstGeom>
              <a:blipFill>
                <a:blip r:embed="rId3"/>
                <a:stretch>
                  <a:fillRect b="-5387"/>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4025F1A6-2D2E-4519-81E0-28C30DEF2C0B}"/>
              </a:ext>
            </a:extLst>
          </p:cNvPr>
          <p:cNvSpPr txBox="1"/>
          <p:nvPr/>
        </p:nvSpPr>
        <p:spPr>
          <a:xfrm>
            <a:off x="591185" y="5833581"/>
            <a:ext cx="1999615" cy="400110"/>
          </a:xfrm>
          <a:prstGeom prst="rect">
            <a:avLst/>
          </a:prstGeom>
          <a:noFill/>
        </p:spPr>
        <p:txBody>
          <a:bodyPr wrap="square" rtlCol="0">
            <a:noAutofit/>
          </a:bodyPr>
          <a:lstStyle/>
          <a:p>
            <a:r>
              <a:rPr lang="en-US" sz="2000" i="1" dirty="0"/>
              <a:t>p</a:t>
            </a:r>
            <a:r>
              <a:rPr lang="en-US" sz="2000" dirty="0"/>
              <a:t>-Value = .0006</a:t>
            </a:r>
          </a:p>
        </p:txBody>
      </p:sp>
      <p:sp>
        <p:nvSpPr>
          <p:cNvPr id="27" name="TextBox 26">
            <a:extLst>
              <a:ext uri="{FF2B5EF4-FFF2-40B4-BE49-F238E27FC236}">
                <a16:creationId xmlns:a16="http://schemas.microsoft.com/office/drawing/2014/main" id="{19ADD729-F161-6448-9318-43D74710420F}"/>
              </a:ext>
            </a:extLst>
          </p:cNvPr>
          <p:cNvSpPr txBox="1"/>
          <p:nvPr/>
        </p:nvSpPr>
        <p:spPr>
          <a:xfrm>
            <a:off x="591185" y="6248400"/>
            <a:ext cx="3931327" cy="400110"/>
          </a:xfrm>
          <a:prstGeom prst="rect">
            <a:avLst/>
          </a:prstGeom>
          <a:noFill/>
        </p:spPr>
        <p:txBody>
          <a:bodyPr wrap="square" rtlCol="0">
            <a:noAutofit/>
          </a:bodyPr>
          <a:lstStyle/>
          <a:p>
            <a:r>
              <a:rPr lang="en-US" sz="2000" dirty="0"/>
              <a:t>Reject H</a:t>
            </a:r>
            <a:r>
              <a:rPr lang="en-US" sz="2000" baseline="-25000" dirty="0"/>
              <a:t>0</a:t>
            </a:r>
            <a:r>
              <a:rPr lang="en-US" sz="2000" dirty="0"/>
              <a:t> (at level alpha = 0.05)</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B8135507-C311-AD42-95F0-83906F012CC8}"/>
                  </a:ext>
                </a:extLst>
              </p:cNvPr>
              <p:cNvSpPr txBox="1"/>
              <p:nvPr/>
            </p:nvSpPr>
            <p:spPr>
              <a:xfrm>
                <a:off x="612155" y="1628050"/>
                <a:ext cx="1435778" cy="738664"/>
              </a:xfrm>
              <a:prstGeom prst="rect">
                <a:avLst/>
              </a:prstGeom>
              <a:noFill/>
            </p:spPr>
            <p:txBody>
              <a:bodyPr wrap="none" lIns="0" tIns="0" rIns="0" bIns="0" rtlCol="0">
                <a:no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𝐻</m:t>
                      </m:r>
                      <m:r>
                        <a:rPr lang="en-US" sz="2400" b="0" i="1" baseline="-25000" smtClean="0">
                          <a:latin typeface="Cambria Math" panose="02040503050406030204" pitchFamily="18" charset="0"/>
                        </a:rPr>
                        <m:t>0</m:t>
                      </m:r>
                      <m:r>
                        <a:rPr lang="en-US" sz="2400" i="1" smtClean="0">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𝜌</m:t>
                      </m:r>
                      <m:r>
                        <a:rPr lang="en-US" sz="2400" i="1">
                          <a:latin typeface="Cambria Math" panose="02040503050406030204" pitchFamily="18" charset="0"/>
                          <a:ea typeface="Cambria Math" panose="02040503050406030204" pitchFamily="18" charset="0"/>
                        </a:rPr>
                        <m:t>=0</m:t>
                      </m:r>
                    </m:oMath>
                  </m:oMathPara>
                </a14:m>
                <a:endParaRPr lang="en-US" sz="240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𝐻</m:t>
                      </m:r>
                      <m:r>
                        <a:rPr lang="en-US" sz="2400" i="1" baseline="-25000">
                          <a:latin typeface="Cambria Math" panose="02040503050406030204" pitchFamily="18" charset="0"/>
                        </a:rPr>
                        <m:t>𝑎</m:t>
                      </m:r>
                      <m:r>
                        <a:rPr lang="en-US" sz="2400" i="1">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𝜌</m:t>
                      </m:r>
                      <m:r>
                        <a:rPr lang="en-US" sz="2400" i="1">
                          <a:latin typeface="Cambria Math" panose="02040503050406030204" pitchFamily="18" charset="0"/>
                          <a:ea typeface="Cambria Math" panose="02040503050406030204" pitchFamily="18" charset="0"/>
                        </a:rPr>
                        <m:t>≠0</m:t>
                      </m:r>
                    </m:oMath>
                  </m:oMathPara>
                </a14:m>
                <a:endParaRPr lang="en-US" sz="2400" dirty="0"/>
              </a:p>
            </p:txBody>
          </p:sp>
        </mc:Choice>
        <mc:Fallback xmlns="">
          <p:sp>
            <p:nvSpPr>
              <p:cNvPr id="11" name="TextBox 10">
                <a:extLst>
                  <a:ext uri="{FF2B5EF4-FFF2-40B4-BE49-F238E27FC236}">
                    <a16:creationId xmlns:a16="http://schemas.microsoft.com/office/drawing/2014/main" id="{B8135507-C311-AD42-95F0-83906F012CC8}"/>
                  </a:ext>
                </a:extLst>
              </p:cNvPr>
              <p:cNvSpPr txBox="1">
                <a:spLocks noRot="1" noChangeAspect="1" noMove="1" noResize="1" noEditPoints="1" noAdjustHandles="1" noChangeArrowheads="1" noChangeShapeType="1" noTextEdit="1"/>
              </p:cNvSpPr>
              <p:nvPr/>
            </p:nvSpPr>
            <p:spPr>
              <a:xfrm>
                <a:off x="612155" y="1628050"/>
                <a:ext cx="1435778" cy="738664"/>
              </a:xfrm>
              <a:prstGeom prst="rect">
                <a:avLst/>
              </a:prstGeom>
              <a:blipFill>
                <a:blip r:embed="rId4"/>
                <a:stretch>
                  <a:fillRect l="-1695" r="-2119" b="-140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4055CABE-18C0-4D95-A299-AB9AF7CC9A71}"/>
                  </a:ext>
                </a:extLst>
              </p:cNvPr>
              <p:cNvSpPr txBox="1"/>
              <p:nvPr/>
            </p:nvSpPr>
            <p:spPr>
              <a:xfrm>
                <a:off x="2438400" y="1628050"/>
                <a:ext cx="1726498" cy="726930"/>
              </a:xfrm>
              <a:prstGeom prst="rect">
                <a:avLst/>
              </a:prstGeom>
              <a:noFill/>
            </p:spPr>
            <p:txBody>
              <a:bodyPr wrap="none" rtlCol="0">
                <a:noAutofit/>
              </a:bodyPr>
              <a:lstStyle/>
              <a:p>
                <a:pPr/>
                <a14:m>
                  <m:oMathPara xmlns:m="http://schemas.openxmlformats.org/officeDocument/2006/math">
                    <m:oMathParaPr>
                      <m:jc m:val="centerGroup"/>
                    </m:oMathParaPr>
                    <m:oMath xmlns:m="http://schemas.openxmlformats.org/officeDocument/2006/math">
                      <m:f>
                        <m:fPr>
                          <m:ctrlPr>
                            <a:rPr lang="en-US" i="1">
                              <a:latin typeface="Cambria Math" panose="02040503050406030204" pitchFamily="18" charset="0"/>
                            </a:rPr>
                          </m:ctrlPr>
                        </m:fPr>
                        <m:num>
                          <m:r>
                            <a:rPr lang="en-US" i="1">
                              <a:latin typeface="Cambria Math"/>
                            </a:rPr>
                            <m:t>𝑟</m:t>
                          </m:r>
                          <m:rad>
                            <m:radPr>
                              <m:degHide m:val="on"/>
                              <m:ctrlPr>
                                <a:rPr lang="en-US" i="1">
                                  <a:latin typeface="Cambria Math" panose="02040503050406030204" pitchFamily="18" charset="0"/>
                                </a:rPr>
                              </m:ctrlPr>
                            </m:radPr>
                            <m:deg/>
                            <m:e>
                              <m:r>
                                <a:rPr lang="en-US" i="1">
                                  <a:latin typeface="Cambria Math"/>
                                </a:rPr>
                                <m:t>𝑛</m:t>
                              </m:r>
                              <m:r>
                                <a:rPr lang="en-US" i="1">
                                  <a:latin typeface="Cambria Math"/>
                                </a:rPr>
                                <m:t> −2</m:t>
                              </m:r>
                            </m:e>
                          </m:rad>
                        </m:num>
                        <m:den>
                          <m:rad>
                            <m:radPr>
                              <m:degHide m:val="on"/>
                              <m:ctrlPr>
                                <a:rPr lang="en-US" i="1">
                                  <a:latin typeface="Cambria Math" panose="02040503050406030204" pitchFamily="18" charset="0"/>
                                </a:rPr>
                              </m:ctrlPr>
                            </m:radPr>
                            <m:deg/>
                            <m:e>
                              <m:r>
                                <a:rPr lang="en-US" i="1">
                                  <a:latin typeface="Cambria Math"/>
                                </a:rPr>
                                <m:t>1 −</m:t>
                              </m:r>
                              <m:sSup>
                                <m:sSupPr>
                                  <m:ctrlPr>
                                    <a:rPr lang="en-US" i="1">
                                      <a:latin typeface="Cambria Math" panose="02040503050406030204" pitchFamily="18" charset="0"/>
                                    </a:rPr>
                                  </m:ctrlPr>
                                </m:sSupPr>
                                <m:e>
                                  <m:r>
                                    <a:rPr lang="en-US" i="1">
                                      <a:latin typeface="Cambria Math"/>
                                    </a:rPr>
                                    <m:t>𝑟</m:t>
                                  </m:r>
                                </m:e>
                                <m:sup>
                                  <m:r>
                                    <a:rPr lang="en-US" i="1">
                                      <a:latin typeface="Cambria Math"/>
                                    </a:rPr>
                                    <m:t>2</m:t>
                                  </m:r>
                                </m:sup>
                              </m:sSup>
                            </m:e>
                          </m:rad>
                        </m:den>
                      </m:f>
                      <m:r>
                        <a:rPr lang="en-US" i="1">
                          <a:latin typeface="Cambria Math"/>
                        </a:rPr>
                        <m:t>~</m:t>
                      </m:r>
                      <m:sSub>
                        <m:sSubPr>
                          <m:ctrlPr>
                            <a:rPr lang="en-US" i="1">
                              <a:latin typeface="Cambria Math" panose="02040503050406030204" pitchFamily="18" charset="0"/>
                            </a:rPr>
                          </m:ctrlPr>
                        </m:sSubPr>
                        <m:e>
                          <m:r>
                            <a:rPr lang="en-US" i="1">
                              <a:latin typeface="Cambria Math"/>
                            </a:rPr>
                            <m:t>𝑡</m:t>
                          </m:r>
                        </m:e>
                        <m:sub>
                          <m:r>
                            <a:rPr lang="en-US" i="1">
                              <a:latin typeface="Cambria Math"/>
                            </a:rPr>
                            <m:t>𝑛</m:t>
                          </m:r>
                          <m:r>
                            <a:rPr lang="en-US" i="1">
                              <a:latin typeface="Cambria Math"/>
                            </a:rPr>
                            <m:t>−2</m:t>
                          </m:r>
                        </m:sub>
                      </m:sSub>
                    </m:oMath>
                  </m:oMathPara>
                </a14:m>
                <a:endParaRPr lang="en-US" i="1" dirty="0">
                  <a:latin typeface="Cambria Math"/>
                </a:endParaRPr>
              </a:p>
            </p:txBody>
          </p:sp>
        </mc:Choice>
        <mc:Fallback xmlns="">
          <p:sp>
            <p:nvSpPr>
              <p:cNvPr id="12" name="TextBox 11">
                <a:extLst>
                  <a:ext uri="{FF2B5EF4-FFF2-40B4-BE49-F238E27FC236}">
                    <a16:creationId xmlns:a16="http://schemas.microsoft.com/office/drawing/2014/main" id="{4055CABE-18C0-4D95-A299-AB9AF7CC9A71}"/>
                  </a:ext>
                </a:extLst>
              </p:cNvPr>
              <p:cNvSpPr txBox="1">
                <a:spLocks noRot="1" noChangeAspect="1" noMove="1" noResize="1" noEditPoints="1" noAdjustHandles="1" noChangeArrowheads="1" noChangeShapeType="1" noTextEdit="1"/>
              </p:cNvSpPr>
              <p:nvPr/>
            </p:nvSpPr>
            <p:spPr>
              <a:xfrm>
                <a:off x="2438400" y="1628050"/>
                <a:ext cx="1726498" cy="726930"/>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297995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a:t>Exam Scores vs. Study Hours: R</a:t>
            </a:r>
          </a:p>
        </p:txBody>
      </p:sp>
      <p:pic>
        <p:nvPicPr>
          <p:cNvPr id="12" name="Picture 11">
            <a:extLst>
              <a:ext uri="{FF2B5EF4-FFF2-40B4-BE49-F238E27FC236}">
                <a16:creationId xmlns:a16="http://schemas.microsoft.com/office/drawing/2014/main" id="{14FA61D1-7B0C-8E40-BD28-D90C787E5DE8}"/>
              </a:ext>
            </a:extLst>
          </p:cNvPr>
          <p:cNvPicPr>
            <a:picLocks noChangeAspect="1"/>
          </p:cNvPicPr>
          <p:nvPr/>
        </p:nvPicPr>
        <p:blipFill>
          <a:blip r:embed="rId2"/>
          <a:stretch>
            <a:fillRect/>
          </a:stretch>
        </p:blipFill>
        <p:spPr>
          <a:xfrm>
            <a:off x="10470613" y="2959521"/>
            <a:ext cx="1111787" cy="861482"/>
          </a:xfrm>
          <a:prstGeom prst="rect">
            <a:avLst/>
          </a:prstGeom>
        </p:spPr>
      </p:pic>
      <p:pic>
        <p:nvPicPr>
          <p:cNvPr id="2" name="Picture 1">
            <a:extLst>
              <a:ext uri="{FF2B5EF4-FFF2-40B4-BE49-F238E27FC236}">
                <a16:creationId xmlns:a16="http://schemas.microsoft.com/office/drawing/2014/main" id="{EA288E46-1DE2-6445-83D2-3472DCD93888}"/>
              </a:ext>
            </a:extLst>
          </p:cNvPr>
          <p:cNvPicPr>
            <a:picLocks noChangeAspect="1"/>
          </p:cNvPicPr>
          <p:nvPr/>
        </p:nvPicPr>
        <p:blipFill>
          <a:blip r:embed="rId3"/>
          <a:stretch>
            <a:fillRect/>
          </a:stretch>
        </p:blipFill>
        <p:spPr>
          <a:xfrm>
            <a:off x="6238785" y="2110537"/>
            <a:ext cx="3623575" cy="2337510"/>
          </a:xfrm>
          <a:prstGeom prst="rect">
            <a:avLst/>
          </a:prstGeom>
        </p:spPr>
      </p:pic>
      <p:sp>
        <p:nvSpPr>
          <p:cNvPr id="3" name="Rectangle 2">
            <a:extLst>
              <a:ext uri="{FF2B5EF4-FFF2-40B4-BE49-F238E27FC236}">
                <a16:creationId xmlns:a16="http://schemas.microsoft.com/office/drawing/2014/main" id="{96729855-E8C9-9D4F-B08A-8A71B9EF4B88}"/>
              </a:ext>
            </a:extLst>
          </p:cNvPr>
          <p:cNvSpPr/>
          <p:nvPr/>
        </p:nvSpPr>
        <p:spPr>
          <a:xfrm>
            <a:off x="6019800" y="1580058"/>
            <a:ext cx="3795066" cy="461665"/>
          </a:xfrm>
          <a:prstGeom prst="rect">
            <a:avLst/>
          </a:prstGeom>
        </p:spPr>
        <p:txBody>
          <a:bodyPr wrap="square">
            <a:noAutofit/>
          </a:bodyPr>
          <a:lstStyle/>
          <a:p>
            <a:r>
              <a:rPr lang="en-US" sz="1200" dirty="0"/>
              <a:t>fit = lm(ExamScore~StudyHours, data= StudyTime)</a:t>
            </a:r>
          </a:p>
          <a:p>
            <a:r>
              <a:rPr lang="en-US" sz="1200" dirty="0"/>
              <a:t>summary(fit)</a:t>
            </a:r>
          </a:p>
        </p:txBody>
      </p:sp>
      <p:sp>
        <p:nvSpPr>
          <p:cNvPr id="4" name="Rectangle 3">
            <a:extLst>
              <a:ext uri="{FF2B5EF4-FFF2-40B4-BE49-F238E27FC236}">
                <a16:creationId xmlns:a16="http://schemas.microsoft.com/office/drawing/2014/main" id="{0033AE50-552D-F241-A33B-0DEEA25A692D}"/>
              </a:ext>
            </a:extLst>
          </p:cNvPr>
          <p:cNvSpPr/>
          <p:nvPr/>
        </p:nvSpPr>
        <p:spPr>
          <a:xfrm>
            <a:off x="6019800" y="4521463"/>
            <a:ext cx="5225546" cy="646331"/>
          </a:xfrm>
          <a:prstGeom prst="rect">
            <a:avLst/>
          </a:prstGeom>
        </p:spPr>
        <p:txBody>
          <a:bodyPr wrap="square">
            <a:noAutofit/>
          </a:bodyPr>
          <a:lstStyle/>
          <a:p>
            <a:r>
              <a:rPr lang="en-US" sz="1200" dirty="0"/>
              <a:t>plot(StudyTime$StudyHours,StudyTime$ExamScore, xlab = "Study Hours", ylab = "Exam Score", main = "Study Time Analysis",pch = 15)</a:t>
            </a:r>
          </a:p>
          <a:p>
            <a:r>
              <a:rPr lang="en-US" sz="1200" dirty="0"/>
              <a:t>lines(StudyTime$StudyHours, fit$fitted.values)</a:t>
            </a:r>
          </a:p>
        </p:txBody>
      </p:sp>
      <p:pic>
        <p:nvPicPr>
          <p:cNvPr id="5" name="Picture 4">
            <a:extLst>
              <a:ext uri="{FF2B5EF4-FFF2-40B4-BE49-F238E27FC236}">
                <a16:creationId xmlns:a16="http://schemas.microsoft.com/office/drawing/2014/main" id="{5AB2A141-282C-0346-BF30-554BC6483EFE}"/>
              </a:ext>
            </a:extLst>
          </p:cNvPr>
          <p:cNvPicPr>
            <a:picLocks noChangeAspect="1"/>
          </p:cNvPicPr>
          <p:nvPr/>
        </p:nvPicPr>
        <p:blipFill>
          <a:blip r:embed="rId4"/>
          <a:stretch>
            <a:fillRect/>
          </a:stretch>
        </p:blipFill>
        <p:spPr>
          <a:xfrm>
            <a:off x="7562801" y="5169540"/>
            <a:ext cx="2396225" cy="1505321"/>
          </a:xfrm>
          <a:prstGeom prst="rect">
            <a:avLst/>
          </a:prstGeom>
        </p:spPr>
      </p:pic>
      <p:cxnSp>
        <p:nvCxnSpPr>
          <p:cNvPr id="8" name="Straight Arrow Connector 7">
            <a:extLst>
              <a:ext uri="{FF2B5EF4-FFF2-40B4-BE49-F238E27FC236}">
                <a16:creationId xmlns:a16="http://schemas.microsoft.com/office/drawing/2014/main" id="{6FA68FB6-6AE6-424E-92C8-685BEBD986A6}"/>
              </a:ext>
            </a:extLst>
          </p:cNvPr>
          <p:cNvCxnSpPr/>
          <p:nvPr/>
        </p:nvCxnSpPr>
        <p:spPr>
          <a:xfrm flipV="1">
            <a:off x="2002971" y="3588930"/>
            <a:ext cx="6302829" cy="12443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9FFCED2-F637-0440-A029-0E86BEDA1504}"/>
              </a:ext>
            </a:extLst>
          </p:cNvPr>
          <p:cNvCxnSpPr>
            <a:cxnSpLocks/>
          </p:cNvCxnSpPr>
          <p:nvPr/>
        </p:nvCxnSpPr>
        <p:spPr>
          <a:xfrm flipV="1">
            <a:off x="2293257" y="3567619"/>
            <a:ext cx="4793343" cy="7721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3C4F209-6B17-EF44-B1B6-57286188CBCF}"/>
              </a:ext>
            </a:extLst>
          </p:cNvPr>
          <p:cNvCxnSpPr>
            <a:cxnSpLocks/>
          </p:cNvCxnSpPr>
          <p:nvPr/>
        </p:nvCxnSpPr>
        <p:spPr>
          <a:xfrm flipV="1">
            <a:off x="2322286" y="3587183"/>
            <a:ext cx="5370339" cy="9993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38C036F2-4EB1-2148-8550-EBA11D05FD99}"/>
              </a:ext>
            </a:extLst>
          </p:cNvPr>
          <p:cNvCxnSpPr>
            <a:cxnSpLocks/>
          </p:cNvCxnSpPr>
          <p:nvPr/>
        </p:nvCxnSpPr>
        <p:spPr>
          <a:xfrm flipV="1">
            <a:off x="2300198" y="3619242"/>
            <a:ext cx="6454142" cy="16641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 Box 7">
            <a:extLst>
              <a:ext uri="{FF2B5EF4-FFF2-40B4-BE49-F238E27FC236}">
                <a16:creationId xmlns:a16="http://schemas.microsoft.com/office/drawing/2014/main" id="{2D9E28F1-57E1-CF47-BD0C-BFA0DEAA6045}"/>
              </a:ext>
            </a:extLst>
          </p:cNvPr>
          <p:cNvSpPr txBox="1">
            <a:spLocks noChangeArrowheads="1"/>
          </p:cNvSpPr>
          <p:nvPr/>
        </p:nvSpPr>
        <p:spPr bwMode="auto">
          <a:xfrm>
            <a:off x="609600" y="5867400"/>
            <a:ext cx="54102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600" b="1" dirty="0">
                <a:latin typeface="+mn-lt"/>
              </a:rPr>
              <a:t>There is strong evidence at the alpha = .05 level of significance to suggest that exam scores are linearly related to study hours (</a:t>
            </a:r>
            <a:r>
              <a:rPr lang="en-US" altLang="en-US" sz="1600" b="1" i="1" dirty="0">
                <a:latin typeface="+mn-lt"/>
              </a:rPr>
              <a:t>p</a:t>
            </a:r>
            <a:r>
              <a:rPr lang="en-US" altLang="en-US" sz="1600" b="1" dirty="0">
                <a:latin typeface="+mn-lt"/>
              </a:rPr>
              <a:t>-value = .0006).</a:t>
            </a:r>
          </a:p>
        </p:txBody>
      </p:sp>
      <mc:AlternateContent xmlns:mc="http://schemas.openxmlformats.org/markup-compatibility/2006" xmlns:a14="http://schemas.microsoft.com/office/drawing/2010/main">
        <mc:Choice Requires="a14">
          <p:sp>
            <p:nvSpPr>
              <p:cNvPr id="25" name="Text Box 6"/>
              <p:cNvSpPr txBox="1">
                <a:spLocks noChangeArrowheads="1"/>
              </p:cNvSpPr>
              <p:nvPr/>
            </p:nvSpPr>
            <p:spPr bwMode="auto">
              <a:xfrm>
                <a:off x="609600" y="2362200"/>
                <a:ext cx="3912912" cy="803105"/>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800" dirty="0">
                    <a:latin typeface="+mn-lt"/>
                  </a:rPr>
                  <a:t>Critical value</a:t>
                </a:r>
              </a:p>
              <a:p>
                <a:pPr eaLnBrk="1" hangingPunct="1">
                  <a:spcBef>
                    <a:spcPct val="50000"/>
                  </a:spcBef>
                  <a:buFontTx/>
                  <a:buNone/>
                </a:pPr>
                <a14:m>
                  <m:oMath xmlns:m="http://schemas.openxmlformats.org/officeDocument/2006/math">
                    <m:r>
                      <a:rPr lang="en-US" altLang="en-US" sz="1800" i="1">
                        <a:latin typeface="Cambria Math" panose="02040503050406030204" pitchFamily="18" charset="0"/>
                        <a:ea typeface="Cambria Math" panose="02040503050406030204" pitchFamily="18" charset="0"/>
                        <a:cs typeface="Arial" charset="0"/>
                      </a:rPr>
                      <m:t>±</m:t>
                    </m:r>
                    <m:sSub>
                      <m:sSubPr>
                        <m:ctrlPr>
                          <a:rPr lang="en-US" altLang="en-US" sz="1800" i="1">
                            <a:latin typeface="Cambria Math" panose="02040503050406030204" pitchFamily="18" charset="0"/>
                            <a:ea typeface="Cambria Math" panose="02040503050406030204" pitchFamily="18" charset="0"/>
                            <a:cs typeface="Arial" charset="0"/>
                          </a:rPr>
                        </m:ctrlPr>
                      </m:sSubPr>
                      <m:e>
                        <m:r>
                          <a:rPr lang="en-US" altLang="en-US" sz="1800" i="1">
                            <a:latin typeface="Cambria Math" panose="02040503050406030204" pitchFamily="18" charset="0"/>
                            <a:ea typeface="Cambria Math" panose="02040503050406030204" pitchFamily="18" charset="0"/>
                            <a:cs typeface="Arial" charset="0"/>
                          </a:rPr>
                          <m:t>𝑡</m:t>
                        </m:r>
                      </m:e>
                      <m:sub>
                        <m:r>
                          <a:rPr lang="en-US" altLang="en-US" sz="1800" i="1">
                            <a:latin typeface="Cambria Math" panose="02040503050406030204" pitchFamily="18" charset="0"/>
                            <a:ea typeface="Cambria Math" panose="02040503050406030204" pitchFamily="18" charset="0"/>
                            <a:cs typeface="Arial" charset="0"/>
                          </a:rPr>
                          <m:t>.975, 8−2</m:t>
                        </m:r>
                      </m:sub>
                    </m:sSub>
                    <m:r>
                      <a:rPr lang="en-US" altLang="en-US" sz="1800" i="1">
                        <a:latin typeface="Cambria Math" panose="02040503050406030204" pitchFamily="18" charset="0"/>
                        <a:cs typeface="Arial" charset="0"/>
                      </a:rPr>
                      <m:t>=±2.</m:t>
                    </m:r>
                  </m:oMath>
                </a14:m>
                <a:r>
                  <a:rPr lang="en-US" altLang="en-US" sz="1800" dirty="0">
                    <a:latin typeface="+mn-lt"/>
                    <a:cs typeface="Arial" charset="0"/>
                  </a:rPr>
                  <a:t>201</a:t>
                </a:r>
              </a:p>
            </p:txBody>
          </p:sp>
        </mc:Choice>
        <mc:Fallback xmlns="">
          <p:sp>
            <p:nvSpPr>
              <p:cNvPr id="25" name="Text Box 6"/>
              <p:cNvSpPr txBox="1">
                <a:spLocks noRot="1" noChangeAspect="1" noMove="1" noResize="1" noEditPoints="1" noAdjustHandles="1" noChangeArrowheads="1" noChangeShapeType="1" noTextEdit="1"/>
              </p:cNvSpPr>
              <p:nvPr/>
            </p:nvSpPr>
            <p:spPr bwMode="auto">
              <a:xfrm>
                <a:off x="609600" y="2362200"/>
                <a:ext cx="3912912" cy="803105"/>
              </a:xfrm>
              <a:prstGeom prst="rect">
                <a:avLst/>
              </a:prstGeom>
              <a:blipFill>
                <a:blip r:embed="rId5"/>
                <a:stretch>
                  <a:fillRect l="-1246" t="-4580" b="-916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p:sp>
        <p:nvSpPr>
          <p:cNvPr id="26" name="TextBox 25">
            <a:extLst>
              <a:ext uri="{FF2B5EF4-FFF2-40B4-BE49-F238E27FC236}">
                <a16:creationId xmlns:a16="http://schemas.microsoft.com/office/drawing/2014/main" id="{6539D5F7-DB5D-48C3-A38A-31C20CA4459E}"/>
              </a:ext>
            </a:extLst>
          </p:cNvPr>
          <p:cNvSpPr txBox="1"/>
          <p:nvPr/>
        </p:nvSpPr>
        <p:spPr>
          <a:xfrm>
            <a:off x="609600" y="3124200"/>
            <a:ext cx="2084903" cy="338554"/>
          </a:xfrm>
          <a:prstGeom prst="rect">
            <a:avLst/>
          </a:prstGeom>
          <a:noFill/>
        </p:spPr>
        <p:txBody>
          <a:bodyPr wrap="square" rtlCol="0">
            <a:noAutofit/>
          </a:bodyPr>
          <a:lstStyle/>
          <a:p>
            <a:r>
              <a:rPr lang="en-US" sz="1600" dirty="0"/>
              <a:t>Test statistic</a:t>
            </a: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5B04052F-AF4D-4737-9E7C-C4050BDF7B8F}"/>
                  </a:ext>
                </a:extLst>
              </p:cNvPr>
              <p:cNvSpPr txBox="1"/>
              <p:nvPr/>
            </p:nvSpPr>
            <p:spPr>
              <a:xfrm>
                <a:off x="591185" y="3505200"/>
                <a:ext cx="2479621" cy="1533946"/>
              </a:xfrm>
              <a:prstGeom prst="rect">
                <a:avLst/>
              </a:prstGeom>
              <a:noFill/>
            </p:spPr>
            <p:txBody>
              <a:bodyPr wrap="square" rtlCol="0">
                <a:no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𝑠𝑡𝑎𝑡</m:t>
                          </m:r>
                        </m:sub>
                      </m:sSub>
                      <m:r>
                        <a:rPr lang="en-US" i="1">
                          <a:latin typeface="Cambria Math" panose="02040503050406030204" pitchFamily="18" charset="0"/>
                        </a:rPr>
                        <m:t> </m:t>
                      </m:r>
                      <m:r>
                        <a:rPr lang="en-US" i="1">
                          <a:latin typeface="Cambria Math"/>
                        </a:rPr>
                        <m:t>=</m:t>
                      </m:r>
                      <m:f>
                        <m:fPr>
                          <m:ctrlPr>
                            <a:rPr lang="en-US" i="1">
                              <a:latin typeface="Cambria Math" panose="02040503050406030204" pitchFamily="18" charset="0"/>
                            </a:rPr>
                          </m:ctrlPr>
                        </m:fPr>
                        <m:num>
                          <m:sSub>
                            <m:sSubPr>
                              <m:ctrlPr>
                                <a:rPr lang="en-US" i="1">
                                  <a:latin typeface="Cambria Math" panose="02040503050406030204" pitchFamily="18" charset="0"/>
                                  <a:ea typeface="Cambria Math" panose="02040503050406030204" pitchFamily="18" charset="0"/>
                                </a:rPr>
                              </m:ctrlPr>
                            </m:sSubPr>
                            <m:e>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−0</m:t>
                          </m:r>
                        </m:num>
                        <m:den>
                          <m:r>
                            <a:rPr lang="en-US" i="1">
                              <a:latin typeface="Cambria Math" panose="02040503050406030204" pitchFamily="18" charset="0"/>
                            </a:rPr>
                            <m:t>𝑆𝐸</m:t>
                          </m:r>
                          <m:r>
                            <a:rPr lang="en-US" i="1">
                              <a:latin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m:t>
                          </m:r>
                        </m:den>
                      </m:f>
                    </m:oMath>
                  </m:oMathPara>
                </a14:m>
                <a:endParaRPr lang="en-US" i="1" dirty="0">
                  <a:latin typeface="Cambria Math"/>
                </a:endParaRPr>
              </a:p>
              <a:p>
                <a:pPr/>
                <a14:m>
                  <m:oMathPara xmlns:m="http://schemas.openxmlformats.org/officeDocument/2006/math">
                    <m:oMathParaPr>
                      <m:jc m:val="centerGroup"/>
                    </m:oMathParaPr>
                    <m:oMath xmlns:m="http://schemas.openxmlformats.org/officeDocument/2006/math">
                      <m:r>
                        <a:rPr lang="en-US" i="1">
                          <a:latin typeface="Cambria Math"/>
                        </a:rPr>
                        <m:t>=</m:t>
                      </m:r>
                      <m:f>
                        <m:fPr>
                          <m:ctrlPr>
                            <a:rPr lang="en-US" i="1">
                              <a:latin typeface="Cambria Math" panose="02040503050406030204" pitchFamily="18" charset="0"/>
                            </a:rPr>
                          </m:ctrlPr>
                        </m:fPr>
                        <m:num>
                          <m:r>
                            <a:rPr lang="en-US" i="1">
                              <a:latin typeface="Cambria Math" panose="02040503050406030204" pitchFamily="18" charset="0"/>
                            </a:rPr>
                            <m:t>6.708</m:t>
                          </m:r>
                        </m:num>
                        <m:den>
                          <m:r>
                            <a:rPr lang="en-US" i="1">
                              <a:latin typeface="Cambria Math" panose="02040503050406030204" pitchFamily="18" charset="0"/>
                              <a:ea typeface="Cambria Math" panose="02040503050406030204" pitchFamily="18" charset="0"/>
                            </a:rPr>
                            <m:t>1.403</m:t>
                          </m:r>
                        </m:den>
                      </m:f>
                    </m:oMath>
                  </m:oMathPara>
                </a14:m>
                <a:endParaRPr lang="en-US" dirty="0"/>
              </a:p>
              <a:p>
                <a:r>
                  <a:rPr lang="en-US" dirty="0"/>
                  <a:t>       </a:t>
                </a:r>
                <a14:m>
                  <m:oMath xmlns:m="http://schemas.openxmlformats.org/officeDocument/2006/math">
                    <m:r>
                      <a:rPr lang="en-US" i="1">
                        <a:latin typeface="Cambria Math"/>
                      </a:rPr>
                      <m:t>=</m:t>
                    </m:r>
                  </m:oMath>
                </a14:m>
                <a:r>
                  <a:rPr lang="en-US" dirty="0"/>
                  <a:t> 4.782</a:t>
                </a:r>
              </a:p>
            </p:txBody>
          </p:sp>
        </mc:Choice>
        <mc:Fallback xmlns="">
          <p:sp>
            <p:nvSpPr>
              <p:cNvPr id="27" name="TextBox 26">
                <a:extLst>
                  <a:ext uri="{FF2B5EF4-FFF2-40B4-BE49-F238E27FC236}">
                    <a16:creationId xmlns:a16="http://schemas.microsoft.com/office/drawing/2014/main" id="{5B04052F-AF4D-4737-9E7C-C4050BDF7B8F}"/>
                  </a:ext>
                </a:extLst>
              </p:cNvPr>
              <p:cNvSpPr txBox="1">
                <a:spLocks noRot="1" noChangeAspect="1" noMove="1" noResize="1" noEditPoints="1" noAdjustHandles="1" noChangeArrowheads="1" noChangeShapeType="1" noTextEdit="1"/>
              </p:cNvSpPr>
              <p:nvPr/>
            </p:nvSpPr>
            <p:spPr>
              <a:xfrm>
                <a:off x="591185" y="3505200"/>
                <a:ext cx="2479621" cy="1533946"/>
              </a:xfrm>
              <a:prstGeom prst="rect">
                <a:avLst/>
              </a:prstGeom>
              <a:blipFill>
                <a:blip r:embed="rId6"/>
                <a:stretch>
                  <a:fillRect b="-5556"/>
                </a:stretch>
              </a:blipFill>
            </p:spPr>
            <p:txBody>
              <a:bodyPr/>
              <a:lstStyle/>
              <a:p>
                <a:r>
                  <a:rPr lang="en-US">
                    <a:noFill/>
                  </a:rPr>
                  <a:t> </a:t>
                </a:r>
              </a:p>
            </p:txBody>
          </p:sp>
        </mc:Fallback>
      </mc:AlternateContent>
      <p:sp>
        <p:nvSpPr>
          <p:cNvPr id="29" name="TextBox 28">
            <a:extLst>
              <a:ext uri="{FF2B5EF4-FFF2-40B4-BE49-F238E27FC236}">
                <a16:creationId xmlns:a16="http://schemas.microsoft.com/office/drawing/2014/main" id="{4025F1A6-2D2E-4519-81E0-28C30DEF2C0B}"/>
              </a:ext>
            </a:extLst>
          </p:cNvPr>
          <p:cNvSpPr txBox="1"/>
          <p:nvPr/>
        </p:nvSpPr>
        <p:spPr>
          <a:xfrm>
            <a:off x="591185" y="5105400"/>
            <a:ext cx="1923415" cy="369332"/>
          </a:xfrm>
          <a:prstGeom prst="rect">
            <a:avLst/>
          </a:prstGeom>
          <a:noFill/>
        </p:spPr>
        <p:txBody>
          <a:bodyPr wrap="square" rtlCol="0">
            <a:noAutofit/>
          </a:bodyPr>
          <a:lstStyle/>
          <a:p>
            <a:r>
              <a:rPr lang="en-US" i="1" dirty="0"/>
              <a:t>p</a:t>
            </a:r>
            <a:r>
              <a:rPr lang="en-US" dirty="0"/>
              <a:t>-Value = .0006</a:t>
            </a: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B8135507-C311-AD42-95F0-83906F012CC8}"/>
                  </a:ext>
                </a:extLst>
              </p:cNvPr>
              <p:cNvSpPr txBox="1"/>
              <p:nvPr/>
            </p:nvSpPr>
            <p:spPr>
              <a:xfrm>
                <a:off x="612155" y="1628050"/>
                <a:ext cx="1551963" cy="738664"/>
              </a:xfrm>
              <a:prstGeom prst="rect">
                <a:avLst/>
              </a:prstGeom>
              <a:noFill/>
            </p:spPr>
            <p:txBody>
              <a:bodyPr wrap="none" lIns="0" tIns="0" rIns="0" bIns="0" rtlCol="0">
                <a:no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𝐻</m:t>
                      </m:r>
                      <m:r>
                        <a:rPr lang="en-US" sz="2400" b="0" i="1" baseline="-25000" smtClean="0">
                          <a:latin typeface="Cambria Math" panose="02040503050406030204" pitchFamily="18" charset="0"/>
                        </a:rPr>
                        <m:t>0</m:t>
                      </m:r>
                      <m:r>
                        <a:rPr lang="en-US" sz="2400" i="1">
                          <a:latin typeface="Cambria Math" panose="02040503050406030204" pitchFamily="18" charset="0"/>
                        </a:rPr>
                        <m:t>: </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ea typeface="Cambria Math" panose="02040503050406030204" pitchFamily="18" charset="0"/>
                        </a:rPr>
                        <m:t>=0</m:t>
                      </m:r>
                    </m:oMath>
                  </m:oMathPara>
                </a14:m>
                <a:endParaRPr lang="en-US" sz="2400" i="1"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𝐻</m:t>
                      </m:r>
                      <m:r>
                        <a:rPr lang="en-US" sz="2400" i="1" baseline="-25000">
                          <a:latin typeface="Cambria Math" panose="02040503050406030204" pitchFamily="18" charset="0"/>
                        </a:rPr>
                        <m:t>𝑎</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ea typeface="Cambria Math" panose="02040503050406030204" pitchFamily="18" charset="0"/>
                        </a:rPr>
                        <m:t>≠0</m:t>
                      </m:r>
                    </m:oMath>
                  </m:oMathPara>
                </a14:m>
                <a:endParaRPr lang="en-US" sz="2400" dirty="0"/>
              </a:p>
            </p:txBody>
          </p:sp>
        </mc:Choice>
        <mc:Fallback xmlns="">
          <p:sp>
            <p:nvSpPr>
              <p:cNvPr id="31" name="TextBox 30">
                <a:extLst>
                  <a:ext uri="{FF2B5EF4-FFF2-40B4-BE49-F238E27FC236}">
                    <a16:creationId xmlns:a16="http://schemas.microsoft.com/office/drawing/2014/main" id="{B8135507-C311-AD42-95F0-83906F012CC8}"/>
                  </a:ext>
                </a:extLst>
              </p:cNvPr>
              <p:cNvSpPr txBox="1">
                <a:spLocks noRot="1" noChangeAspect="1" noMove="1" noResize="1" noEditPoints="1" noAdjustHandles="1" noChangeArrowheads="1" noChangeShapeType="1" noTextEdit="1"/>
              </p:cNvSpPr>
              <p:nvPr/>
            </p:nvSpPr>
            <p:spPr>
              <a:xfrm>
                <a:off x="612155" y="1628050"/>
                <a:ext cx="1551963" cy="738664"/>
              </a:xfrm>
              <a:prstGeom prst="rect">
                <a:avLst/>
              </a:prstGeom>
              <a:blipFill>
                <a:blip r:embed="rId7"/>
                <a:stretch>
                  <a:fillRect l="-1569" r="-1961" b="-19008"/>
                </a:stretch>
              </a:blipFill>
            </p:spPr>
            <p:txBody>
              <a:bodyPr/>
              <a:lstStyle/>
              <a:p>
                <a:r>
                  <a:rPr lang="en-US">
                    <a:noFill/>
                  </a:rPr>
                  <a:t> </a:t>
                </a:r>
              </a:p>
            </p:txBody>
          </p:sp>
        </mc:Fallback>
      </mc:AlternateContent>
      <p:sp>
        <p:nvSpPr>
          <p:cNvPr id="32" name="TextBox 31">
            <a:extLst>
              <a:ext uri="{FF2B5EF4-FFF2-40B4-BE49-F238E27FC236}">
                <a16:creationId xmlns:a16="http://schemas.microsoft.com/office/drawing/2014/main" id="{19ADD729-F161-6448-9318-43D74710420F}"/>
              </a:ext>
            </a:extLst>
          </p:cNvPr>
          <p:cNvSpPr txBox="1"/>
          <p:nvPr/>
        </p:nvSpPr>
        <p:spPr>
          <a:xfrm>
            <a:off x="591185" y="5410200"/>
            <a:ext cx="3931327" cy="369332"/>
          </a:xfrm>
          <a:prstGeom prst="rect">
            <a:avLst/>
          </a:prstGeom>
          <a:noFill/>
        </p:spPr>
        <p:txBody>
          <a:bodyPr wrap="square" rtlCol="0">
            <a:noAutofit/>
          </a:bodyPr>
          <a:lstStyle/>
          <a:p>
            <a:r>
              <a:rPr lang="en-US" dirty="0"/>
              <a:t>Reject H</a:t>
            </a:r>
            <a:r>
              <a:rPr lang="en-US" baseline="-25000" dirty="0"/>
              <a:t>0</a:t>
            </a:r>
            <a:r>
              <a:rPr lang="en-US" dirty="0"/>
              <a:t> (at level alpha = 0.05)</a:t>
            </a:r>
          </a:p>
        </p:txBody>
      </p:sp>
    </p:spTree>
    <p:extLst>
      <p:ext uri="{BB962C8B-B14F-4D97-AF65-F5344CB8AC3E}">
        <p14:creationId xmlns:p14="http://schemas.microsoft.com/office/powerpoint/2010/main" val="2929802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3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7DDDB53-955D-CB4B-9162-AB1E7378EF77}"/>
              </a:ext>
            </a:extLst>
          </p:cNvPr>
          <p:cNvPicPr>
            <a:picLocks noChangeAspect="1"/>
          </p:cNvPicPr>
          <p:nvPr/>
        </p:nvPicPr>
        <p:blipFill>
          <a:blip r:embed="rId2"/>
          <a:stretch>
            <a:fillRect/>
          </a:stretch>
        </p:blipFill>
        <p:spPr>
          <a:xfrm>
            <a:off x="508000" y="1026948"/>
            <a:ext cx="11226800" cy="660400"/>
          </a:xfrm>
          <a:prstGeom prst="rect">
            <a:avLst/>
          </a:prstGeom>
        </p:spPr>
      </p:pic>
      <p:pic>
        <p:nvPicPr>
          <p:cNvPr id="17410" name="Picture 4" descr="http://farm1.static.flickr.com/144/398165839_238a480763_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333376"/>
            <a:ext cx="8572500" cy="583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1" name="TextBox 5"/>
          <p:cNvSpPr txBox="1">
            <a:spLocks noChangeArrowheads="1"/>
          </p:cNvSpPr>
          <p:nvPr/>
        </p:nvSpPr>
        <p:spPr bwMode="auto">
          <a:xfrm>
            <a:off x="67294" y="6254058"/>
            <a:ext cx="1371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0"/>
              </a:spcBef>
              <a:buFontTx/>
              <a:buNone/>
            </a:pPr>
            <a:r>
              <a:rPr lang="en-US" altLang="en-US" sz="1800" dirty="0"/>
              <a:t>r</a:t>
            </a:r>
            <a:r>
              <a:rPr lang="en-US" altLang="en-US" sz="1800" baseline="30000" dirty="0"/>
              <a:t>2</a:t>
            </a:r>
            <a:r>
              <a:rPr lang="en-US" altLang="en-US" sz="1800" dirty="0"/>
              <a:t>  = 0. 823</a:t>
            </a:r>
            <a:endParaRPr lang="en-US" altLang="en-US" sz="1800" baseline="30000" dirty="0"/>
          </a:p>
        </p:txBody>
      </p:sp>
      <p:sp>
        <p:nvSpPr>
          <p:cNvPr id="17412" name="TextBox 6"/>
          <p:cNvSpPr txBox="1">
            <a:spLocks noChangeArrowheads="1"/>
          </p:cNvSpPr>
          <p:nvPr/>
        </p:nvSpPr>
        <p:spPr bwMode="auto">
          <a:xfrm>
            <a:off x="152400" y="5873058"/>
            <a:ext cx="1371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0"/>
              </a:spcBef>
              <a:buFontTx/>
              <a:buNone/>
            </a:pPr>
            <a:r>
              <a:rPr lang="en-US" altLang="en-US" sz="1800" dirty="0"/>
              <a:t>r = .907</a:t>
            </a:r>
            <a:endParaRPr lang="en-US" altLang="en-US" sz="1800" baseline="30000" dirty="0"/>
          </a:p>
        </p:txBody>
      </p:sp>
      <p:sp>
        <p:nvSpPr>
          <p:cNvPr id="2" name="TextBox 1"/>
          <p:cNvSpPr txBox="1">
            <a:spLocks noChangeArrowheads="1"/>
          </p:cNvSpPr>
          <p:nvPr/>
        </p:nvSpPr>
        <p:spPr bwMode="auto">
          <a:xfrm>
            <a:off x="1438894" y="6292335"/>
            <a:ext cx="107531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eaLnBrk="1" hangingPunct="1"/>
            <a:r>
              <a:rPr lang="en-US" altLang="en-US" dirty="0"/>
              <a:t>It is estimated that price explains 82.3% of the variation in point production for NBA players in this year.</a:t>
            </a:r>
          </a:p>
        </p:txBody>
      </p:sp>
      <p:sp>
        <p:nvSpPr>
          <p:cNvPr id="3" name="Left Brace 2"/>
          <p:cNvSpPr/>
          <p:nvPr/>
        </p:nvSpPr>
        <p:spPr>
          <a:xfrm>
            <a:off x="5257800" y="3092054"/>
            <a:ext cx="304800" cy="1403747"/>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 name="Left Brace 6"/>
          <p:cNvSpPr/>
          <p:nvPr/>
        </p:nvSpPr>
        <p:spPr>
          <a:xfrm>
            <a:off x="2378075" y="1881188"/>
            <a:ext cx="304800" cy="3681413"/>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8" name="Left Brace 7"/>
          <p:cNvSpPr/>
          <p:nvPr/>
        </p:nvSpPr>
        <p:spPr>
          <a:xfrm>
            <a:off x="3657600" y="3733800"/>
            <a:ext cx="304800" cy="1435894"/>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9" name="Left Brace 8"/>
          <p:cNvSpPr/>
          <p:nvPr/>
        </p:nvSpPr>
        <p:spPr>
          <a:xfrm>
            <a:off x="7467600" y="1905001"/>
            <a:ext cx="304800" cy="1403747"/>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TextBox 3">
            <a:extLst>
              <a:ext uri="{FF2B5EF4-FFF2-40B4-BE49-F238E27FC236}">
                <a16:creationId xmlns:a16="http://schemas.microsoft.com/office/drawing/2014/main" id="{D9F5E4D2-C717-4421-A3F0-A39C59D68548}"/>
              </a:ext>
            </a:extLst>
          </p:cNvPr>
          <p:cNvSpPr txBox="1"/>
          <p:nvPr/>
        </p:nvSpPr>
        <p:spPr>
          <a:xfrm>
            <a:off x="2895600" y="1219201"/>
            <a:ext cx="3733800" cy="646331"/>
          </a:xfrm>
          <a:prstGeom prst="rect">
            <a:avLst/>
          </a:prstGeom>
          <a:noFill/>
        </p:spPr>
        <p:txBody>
          <a:bodyPr wrap="square" rtlCol="0">
            <a:spAutoFit/>
          </a:bodyPr>
          <a:lstStyle/>
          <a:p>
            <a:r>
              <a:rPr lang="en-US" dirty="0"/>
              <a:t>Do not confuse fewer data points with a smaller standard deviation.</a:t>
            </a:r>
          </a:p>
        </p:txBody>
      </p:sp>
    </p:spTree>
    <p:extLst>
      <p:ext uri="{BB962C8B-B14F-4D97-AF65-F5344CB8AC3E}">
        <p14:creationId xmlns:p14="http://schemas.microsoft.com/office/powerpoint/2010/main" val="2306522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7" grpId="0" animBg="1"/>
      <p:bldP spid="8" grpId="0" animBg="1"/>
      <p:bldP spid="9" grpId="0" animBg="1"/>
      <p:bldP spid="4"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a:extLst>
              <a:ext uri="{FF2B5EF4-FFF2-40B4-BE49-F238E27FC236}">
                <a16:creationId xmlns:a16="http://schemas.microsoft.com/office/drawing/2014/main" id="{F65A5F81-E194-1E43-9EB4-D3DF8E235498}"/>
              </a:ext>
            </a:extLst>
          </p:cNvPr>
          <p:cNvPicPr>
            <a:picLocks noChangeAspect="1"/>
          </p:cNvPicPr>
          <p:nvPr/>
        </p:nvPicPr>
        <p:blipFill rotWithShape="1">
          <a:blip r:embed="rId2"/>
          <a:srcRect l="7788" t="635" r="7227" b="2779"/>
          <a:stretch/>
        </p:blipFill>
        <p:spPr>
          <a:xfrm>
            <a:off x="6019800" y="4768850"/>
            <a:ext cx="2589530" cy="1668353"/>
          </a:xfrm>
          <a:prstGeom prst="rect">
            <a:avLst/>
          </a:prstGeom>
        </p:spPr>
      </p:pic>
      <p:sp>
        <p:nvSpPr>
          <p:cNvPr id="18434" name="Rectangle 2"/>
          <p:cNvSpPr>
            <a:spLocks noGrp="1" noChangeArrowheads="1"/>
          </p:cNvSpPr>
          <p:nvPr>
            <p:ph type="title"/>
          </p:nvPr>
        </p:nvSpPr>
        <p:spPr/>
        <p:txBody>
          <a:bodyPr/>
          <a:lstStyle/>
          <a:p>
            <a:r>
              <a:rPr lang="en-US" altLang="en-US" sz="3800" dirty="0"/>
              <a:t>Exam Scores vs. Study Hours: SAS PROC REG</a:t>
            </a:r>
          </a:p>
        </p:txBody>
      </p:sp>
      <p:pic>
        <p:nvPicPr>
          <p:cNvPr id="26" name="Picture 25">
            <a:extLst>
              <a:ext uri="{FF2B5EF4-FFF2-40B4-BE49-F238E27FC236}">
                <a16:creationId xmlns:a16="http://schemas.microsoft.com/office/drawing/2014/main" id="{2AF3F2B8-CB27-544E-B296-9022A50D0D28}"/>
              </a:ext>
            </a:extLst>
          </p:cNvPr>
          <p:cNvPicPr>
            <a:picLocks noChangeAspect="1"/>
          </p:cNvPicPr>
          <p:nvPr/>
        </p:nvPicPr>
        <p:blipFill>
          <a:blip r:embed="rId3"/>
          <a:stretch>
            <a:fillRect/>
          </a:stretch>
        </p:blipFill>
        <p:spPr>
          <a:xfrm>
            <a:off x="7931412" y="1659123"/>
            <a:ext cx="1825490" cy="749181"/>
          </a:xfrm>
          <a:prstGeom prst="rect">
            <a:avLst/>
          </a:prstGeom>
        </p:spPr>
      </p:pic>
      <p:cxnSp>
        <p:nvCxnSpPr>
          <p:cNvPr id="27" name="Straight Arrow Connector 26">
            <a:extLst>
              <a:ext uri="{FF2B5EF4-FFF2-40B4-BE49-F238E27FC236}">
                <a16:creationId xmlns:a16="http://schemas.microsoft.com/office/drawing/2014/main" id="{DC3ED47F-C416-1C4A-BEFC-CD646BCB2284}"/>
              </a:ext>
            </a:extLst>
          </p:cNvPr>
          <p:cNvCxnSpPr>
            <a:cxnSpLocks/>
          </p:cNvCxnSpPr>
          <p:nvPr/>
        </p:nvCxnSpPr>
        <p:spPr>
          <a:xfrm>
            <a:off x="2315429" y="5264429"/>
            <a:ext cx="5990371" cy="945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6FB308-A0D2-1746-A3D3-DF3A35BAFA60}"/>
              </a:ext>
            </a:extLst>
          </p:cNvPr>
          <p:cNvCxnSpPr>
            <a:cxnSpLocks/>
          </p:cNvCxnSpPr>
          <p:nvPr/>
        </p:nvCxnSpPr>
        <p:spPr>
          <a:xfrm>
            <a:off x="2062277" y="4907161"/>
            <a:ext cx="5948248" cy="13698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C97AADB-56E7-DF47-BD9D-D8F0D0CF183F}"/>
              </a:ext>
            </a:extLst>
          </p:cNvPr>
          <p:cNvCxnSpPr>
            <a:cxnSpLocks/>
          </p:cNvCxnSpPr>
          <p:nvPr/>
        </p:nvCxnSpPr>
        <p:spPr>
          <a:xfrm>
            <a:off x="2257342" y="4341541"/>
            <a:ext cx="4734008" cy="19163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F2652CE0-97ED-A84C-879C-BDF0B6BB62EE}"/>
              </a:ext>
            </a:extLst>
          </p:cNvPr>
          <p:cNvCxnSpPr>
            <a:cxnSpLocks/>
          </p:cNvCxnSpPr>
          <p:nvPr/>
        </p:nvCxnSpPr>
        <p:spPr>
          <a:xfrm>
            <a:off x="2293508" y="4691841"/>
            <a:ext cx="5174092" cy="1575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CDB0B542-6BB9-7E49-B0E5-3F88973F54AD}"/>
              </a:ext>
            </a:extLst>
          </p:cNvPr>
          <p:cNvSpPr/>
          <p:nvPr/>
        </p:nvSpPr>
        <p:spPr>
          <a:xfrm>
            <a:off x="6535491" y="3021252"/>
            <a:ext cx="4617331" cy="923330"/>
          </a:xfrm>
          <a:prstGeom prst="rect">
            <a:avLst/>
          </a:prstGeom>
        </p:spPr>
        <p:txBody>
          <a:bodyPr wrap="square">
            <a:noAutofit/>
          </a:bodyPr>
          <a:lstStyle/>
          <a:p>
            <a:r>
              <a:rPr lang="en-US" b="1" dirty="0">
                <a:solidFill>
                  <a:srgbClr val="000080"/>
                </a:solidFill>
              </a:rPr>
              <a:t>proc</a:t>
            </a:r>
            <a:r>
              <a:rPr lang="en-US" dirty="0"/>
              <a:t> </a:t>
            </a:r>
            <a:r>
              <a:rPr lang="en-US" b="1" dirty="0">
                <a:solidFill>
                  <a:srgbClr val="000080"/>
                </a:solidFill>
              </a:rPr>
              <a:t>glm</a:t>
            </a:r>
            <a:r>
              <a:rPr lang="en-US" dirty="0"/>
              <a:t> </a:t>
            </a:r>
            <a:r>
              <a:rPr lang="en-US" dirty="0">
                <a:solidFill>
                  <a:srgbClr val="0000FF"/>
                </a:solidFill>
              </a:rPr>
              <a:t>data</a:t>
            </a:r>
            <a:r>
              <a:rPr lang="en-US" dirty="0"/>
              <a:t> = StudyTime;</a:t>
            </a:r>
          </a:p>
          <a:p>
            <a:r>
              <a:rPr lang="en-US" dirty="0">
                <a:solidFill>
                  <a:srgbClr val="0000FF"/>
                </a:solidFill>
              </a:rPr>
              <a:t>model</a:t>
            </a:r>
            <a:r>
              <a:rPr lang="en-US" dirty="0"/>
              <a:t> ExamScore = StudyTime / </a:t>
            </a:r>
            <a:r>
              <a:rPr lang="en-US" dirty="0">
                <a:solidFill>
                  <a:srgbClr val="0000FF"/>
                </a:solidFill>
              </a:rPr>
              <a:t>solution</a:t>
            </a:r>
            <a:r>
              <a:rPr lang="en-US" dirty="0"/>
              <a:t>;</a:t>
            </a:r>
          </a:p>
          <a:p>
            <a:r>
              <a:rPr lang="en-US" b="1" dirty="0">
                <a:solidFill>
                  <a:srgbClr val="000080"/>
                </a:solidFill>
              </a:rPr>
              <a:t>run</a:t>
            </a:r>
            <a:r>
              <a:rPr lang="en-US" dirty="0">
                <a:solidFill>
                  <a:srgbClr val="000000"/>
                </a:solidFill>
              </a:rPr>
              <a:t>;</a:t>
            </a:r>
            <a:endParaRPr lang="en-US" dirty="0">
              <a:solidFill>
                <a:srgbClr val="000080"/>
              </a:solidFill>
              <a:effectLst/>
            </a:endParaRPr>
          </a:p>
        </p:txBody>
      </p:sp>
      <p:pic>
        <p:nvPicPr>
          <p:cNvPr id="34" name="Picture 33">
            <a:extLst>
              <a:ext uri="{FF2B5EF4-FFF2-40B4-BE49-F238E27FC236}">
                <a16:creationId xmlns:a16="http://schemas.microsoft.com/office/drawing/2014/main" id="{CD040E05-209D-7E4A-BCC1-4D539A62C8ED}"/>
              </a:ext>
            </a:extLst>
          </p:cNvPr>
          <p:cNvPicPr>
            <a:picLocks noChangeAspect="1"/>
          </p:cNvPicPr>
          <p:nvPr/>
        </p:nvPicPr>
        <p:blipFill>
          <a:blip r:embed="rId4"/>
          <a:stretch>
            <a:fillRect/>
          </a:stretch>
        </p:blipFill>
        <p:spPr>
          <a:xfrm>
            <a:off x="8791559" y="4495800"/>
            <a:ext cx="2654255" cy="1982648"/>
          </a:xfrm>
          <a:prstGeom prst="rect">
            <a:avLst/>
          </a:prstGeom>
        </p:spPr>
      </p:pic>
      <p:sp>
        <p:nvSpPr>
          <p:cNvPr id="35" name="Text Box 7">
            <a:extLst>
              <a:ext uri="{FF2B5EF4-FFF2-40B4-BE49-F238E27FC236}">
                <a16:creationId xmlns:a16="http://schemas.microsoft.com/office/drawing/2014/main" id="{2D9E28F1-57E1-CF47-BD0C-BFA0DEAA6045}"/>
              </a:ext>
            </a:extLst>
          </p:cNvPr>
          <p:cNvSpPr txBox="1">
            <a:spLocks noChangeArrowheads="1"/>
          </p:cNvSpPr>
          <p:nvPr/>
        </p:nvSpPr>
        <p:spPr bwMode="auto">
          <a:xfrm>
            <a:off x="609600" y="5867400"/>
            <a:ext cx="54102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600" b="1" dirty="0">
                <a:latin typeface="+mn-lt"/>
              </a:rPr>
              <a:t>There is strong evidence at the alpha = .05 level of significance to suggest that exam scores are linearly related to study hours (</a:t>
            </a:r>
            <a:r>
              <a:rPr lang="en-US" altLang="en-US" sz="1600" b="1" i="1" dirty="0">
                <a:latin typeface="+mn-lt"/>
              </a:rPr>
              <a:t>p</a:t>
            </a:r>
            <a:r>
              <a:rPr lang="en-US" altLang="en-US" sz="1600" b="1" dirty="0">
                <a:latin typeface="+mn-lt"/>
              </a:rPr>
              <a:t>-value = .0006).</a:t>
            </a:r>
          </a:p>
        </p:txBody>
      </p:sp>
      <mc:AlternateContent xmlns:mc="http://schemas.openxmlformats.org/markup-compatibility/2006" xmlns:a14="http://schemas.microsoft.com/office/drawing/2010/main">
        <mc:Choice Requires="a14">
          <p:sp>
            <p:nvSpPr>
              <p:cNvPr id="36" name="Text Box 6"/>
              <p:cNvSpPr txBox="1">
                <a:spLocks noChangeArrowheads="1"/>
              </p:cNvSpPr>
              <p:nvPr/>
            </p:nvSpPr>
            <p:spPr bwMode="auto">
              <a:xfrm>
                <a:off x="609600" y="2362200"/>
                <a:ext cx="3912912" cy="803105"/>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800" dirty="0">
                    <a:latin typeface="+mn-lt"/>
                  </a:rPr>
                  <a:t>Critical value</a:t>
                </a:r>
              </a:p>
              <a:p>
                <a:pPr eaLnBrk="1" hangingPunct="1">
                  <a:spcBef>
                    <a:spcPct val="50000"/>
                  </a:spcBef>
                  <a:buFontTx/>
                  <a:buNone/>
                </a:pPr>
                <a14:m>
                  <m:oMath xmlns:m="http://schemas.openxmlformats.org/officeDocument/2006/math">
                    <m:r>
                      <a:rPr lang="en-US" altLang="en-US" sz="1800" i="1">
                        <a:latin typeface="Cambria Math" panose="02040503050406030204" pitchFamily="18" charset="0"/>
                        <a:ea typeface="Cambria Math" panose="02040503050406030204" pitchFamily="18" charset="0"/>
                        <a:cs typeface="Arial" charset="0"/>
                      </a:rPr>
                      <m:t>±</m:t>
                    </m:r>
                    <m:sSub>
                      <m:sSubPr>
                        <m:ctrlPr>
                          <a:rPr lang="en-US" altLang="en-US" sz="1800" i="1">
                            <a:latin typeface="Cambria Math" panose="02040503050406030204" pitchFamily="18" charset="0"/>
                            <a:ea typeface="Cambria Math" panose="02040503050406030204" pitchFamily="18" charset="0"/>
                            <a:cs typeface="Arial" charset="0"/>
                          </a:rPr>
                        </m:ctrlPr>
                      </m:sSubPr>
                      <m:e>
                        <m:r>
                          <a:rPr lang="en-US" altLang="en-US" sz="1800" i="1">
                            <a:latin typeface="Cambria Math" panose="02040503050406030204" pitchFamily="18" charset="0"/>
                            <a:ea typeface="Cambria Math" panose="02040503050406030204" pitchFamily="18" charset="0"/>
                            <a:cs typeface="Arial" charset="0"/>
                          </a:rPr>
                          <m:t>𝑡</m:t>
                        </m:r>
                      </m:e>
                      <m:sub>
                        <m:r>
                          <a:rPr lang="en-US" altLang="en-US" sz="1800" i="1">
                            <a:latin typeface="Cambria Math" panose="02040503050406030204" pitchFamily="18" charset="0"/>
                            <a:ea typeface="Cambria Math" panose="02040503050406030204" pitchFamily="18" charset="0"/>
                            <a:cs typeface="Arial" charset="0"/>
                          </a:rPr>
                          <m:t>.975, 8−2</m:t>
                        </m:r>
                      </m:sub>
                    </m:sSub>
                    <m:r>
                      <a:rPr lang="en-US" altLang="en-US" sz="1800" i="1">
                        <a:latin typeface="Cambria Math" panose="02040503050406030204" pitchFamily="18" charset="0"/>
                        <a:cs typeface="Arial" charset="0"/>
                      </a:rPr>
                      <m:t>=±2.</m:t>
                    </m:r>
                  </m:oMath>
                </a14:m>
                <a:r>
                  <a:rPr lang="en-US" altLang="en-US" sz="1800" dirty="0">
                    <a:latin typeface="+mn-lt"/>
                    <a:cs typeface="Arial" charset="0"/>
                  </a:rPr>
                  <a:t>201</a:t>
                </a:r>
              </a:p>
            </p:txBody>
          </p:sp>
        </mc:Choice>
        <mc:Fallback xmlns="">
          <p:sp>
            <p:nvSpPr>
              <p:cNvPr id="36" name="Text Box 6"/>
              <p:cNvSpPr txBox="1">
                <a:spLocks noRot="1" noChangeAspect="1" noMove="1" noResize="1" noEditPoints="1" noAdjustHandles="1" noChangeArrowheads="1" noChangeShapeType="1" noTextEdit="1"/>
              </p:cNvSpPr>
              <p:nvPr/>
            </p:nvSpPr>
            <p:spPr bwMode="auto">
              <a:xfrm>
                <a:off x="609600" y="2362200"/>
                <a:ext cx="3912912" cy="803105"/>
              </a:xfrm>
              <a:prstGeom prst="rect">
                <a:avLst/>
              </a:prstGeom>
              <a:blipFill>
                <a:blip r:embed="rId5"/>
                <a:stretch>
                  <a:fillRect l="-1246" t="-4580" b="-916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p:sp>
        <p:nvSpPr>
          <p:cNvPr id="38" name="TextBox 37">
            <a:extLst>
              <a:ext uri="{FF2B5EF4-FFF2-40B4-BE49-F238E27FC236}">
                <a16:creationId xmlns:a16="http://schemas.microsoft.com/office/drawing/2014/main" id="{6539D5F7-DB5D-48C3-A38A-31C20CA4459E}"/>
              </a:ext>
            </a:extLst>
          </p:cNvPr>
          <p:cNvSpPr txBox="1"/>
          <p:nvPr/>
        </p:nvSpPr>
        <p:spPr>
          <a:xfrm>
            <a:off x="609600" y="3124200"/>
            <a:ext cx="2084903" cy="338554"/>
          </a:xfrm>
          <a:prstGeom prst="rect">
            <a:avLst/>
          </a:prstGeom>
          <a:noFill/>
        </p:spPr>
        <p:txBody>
          <a:bodyPr wrap="square" rtlCol="0">
            <a:noAutofit/>
          </a:bodyPr>
          <a:lstStyle/>
          <a:p>
            <a:r>
              <a:rPr lang="en-US" sz="1600" dirty="0"/>
              <a:t>Test statistic</a:t>
            </a:r>
          </a:p>
        </p:txBody>
      </p:sp>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5B04052F-AF4D-4737-9E7C-C4050BDF7B8F}"/>
                  </a:ext>
                </a:extLst>
              </p:cNvPr>
              <p:cNvSpPr txBox="1"/>
              <p:nvPr/>
            </p:nvSpPr>
            <p:spPr>
              <a:xfrm>
                <a:off x="591185" y="3505200"/>
                <a:ext cx="2479621" cy="1533946"/>
              </a:xfrm>
              <a:prstGeom prst="rect">
                <a:avLst/>
              </a:prstGeom>
              <a:noFill/>
            </p:spPr>
            <p:txBody>
              <a:bodyPr wrap="square" rtlCol="0">
                <a:no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𝑠𝑡𝑎𝑡</m:t>
                          </m:r>
                        </m:sub>
                      </m:sSub>
                      <m:r>
                        <a:rPr lang="en-US" i="1">
                          <a:latin typeface="Cambria Math" panose="02040503050406030204" pitchFamily="18" charset="0"/>
                        </a:rPr>
                        <m:t> </m:t>
                      </m:r>
                      <m:r>
                        <a:rPr lang="en-US" i="1">
                          <a:latin typeface="Cambria Math"/>
                        </a:rPr>
                        <m:t>=</m:t>
                      </m:r>
                      <m:f>
                        <m:fPr>
                          <m:ctrlPr>
                            <a:rPr lang="en-US" i="1">
                              <a:latin typeface="Cambria Math" panose="02040503050406030204" pitchFamily="18" charset="0"/>
                            </a:rPr>
                          </m:ctrlPr>
                        </m:fPr>
                        <m:num>
                          <m:sSub>
                            <m:sSubPr>
                              <m:ctrlPr>
                                <a:rPr lang="en-US" i="1">
                                  <a:latin typeface="Cambria Math" panose="02040503050406030204" pitchFamily="18" charset="0"/>
                                  <a:ea typeface="Cambria Math" panose="02040503050406030204" pitchFamily="18" charset="0"/>
                                </a:rPr>
                              </m:ctrlPr>
                            </m:sSubPr>
                            <m:e>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−0</m:t>
                          </m:r>
                        </m:num>
                        <m:den>
                          <m:r>
                            <a:rPr lang="en-US" i="1">
                              <a:latin typeface="Cambria Math" panose="02040503050406030204" pitchFamily="18" charset="0"/>
                            </a:rPr>
                            <m:t>𝑆𝐸</m:t>
                          </m:r>
                          <m:r>
                            <a:rPr lang="en-US" i="1">
                              <a:latin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m:t>
                          </m:r>
                        </m:den>
                      </m:f>
                    </m:oMath>
                  </m:oMathPara>
                </a14:m>
                <a:endParaRPr lang="en-US" i="1" dirty="0">
                  <a:latin typeface="Cambria Math"/>
                </a:endParaRPr>
              </a:p>
              <a:p>
                <a:pPr/>
                <a14:m>
                  <m:oMathPara xmlns:m="http://schemas.openxmlformats.org/officeDocument/2006/math">
                    <m:oMathParaPr>
                      <m:jc m:val="centerGroup"/>
                    </m:oMathParaPr>
                    <m:oMath xmlns:m="http://schemas.openxmlformats.org/officeDocument/2006/math">
                      <m:r>
                        <a:rPr lang="en-US" i="1">
                          <a:latin typeface="Cambria Math"/>
                        </a:rPr>
                        <m:t>=</m:t>
                      </m:r>
                      <m:f>
                        <m:fPr>
                          <m:ctrlPr>
                            <a:rPr lang="en-US" i="1">
                              <a:latin typeface="Cambria Math" panose="02040503050406030204" pitchFamily="18" charset="0"/>
                            </a:rPr>
                          </m:ctrlPr>
                        </m:fPr>
                        <m:num>
                          <m:r>
                            <a:rPr lang="en-US" i="1">
                              <a:latin typeface="Cambria Math" panose="02040503050406030204" pitchFamily="18" charset="0"/>
                            </a:rPr>
                            <m:t>6.708</m:t>
                          </m:r>
                        </m:num>
                        <m:den>
                          <m:r>
                            <a:rPr lang="en-US" i="1">
                              <a:latin typeface="Cambria Math" panose="02040503050406030204" pitchFamily="18" charset="0"/>
                              <a:ea typeface="Cambria Math" panose="02040503050406030204" pitchFamily="18" charset="0"/>
                            </a:rPr>
                            <m:t>1.403</m:t>
                          </m:r>
                        </m:den>
                      </m:f>
                    </m:oMath>
                  </m:oMathPara>
                </a14:m>
                <a:endParaRPr lang="en-US" dirty="0"/>
              </a:p>
              <a:p>
                <a:r>
                  <a:rPr lang="en-US" dirty="0"/>
                  <a:t>       </a:t>
                </a:r>
                <a14:m>
                  <m:oMath xmlns:m="http://schemas.openxmlformats.org/officeDocument/2006/math">
                    <m:r>
                      <a:rPr lang="en-US" i="1">
                        <a:latin typeface="Cambria Math"/>
                      </a:rPr>
                      <m:t>=</m:t>
                    </m:r>
                  </m:oMath>
                </a14:m>
                <a:r>
                  <a:rPr lang="en-US" dirty="0"/>
                  <a:t> 4.782</a:t>
                </a:r>
              </a:p>
            </p:txBody>
          </p:sp>
        </mc:Choice>
        <mc:Fallback xmlns="">
          <p:sp>
            <p:nvSpPr>
              <p:cNvPr id="39" name="TextBox 38">
                <a:extLst>
                  <a:ext uri="{FF2B5EF4-FFF2-40B4-BE49-F238E27FC236}">
                    <a16:creationId xmlns:a16="http://schemas.microsoft.com/office/drawing/2014/main" id="{5B04052F-AF4D-4737-9E7C-C4050BDF7B8F}"/>
                  </a:ext>
                </a:extLst>
              </p:cNvPr>
              <p:cNvSpPr txBox="1">
                <a:spLocks noRot="1" noChangeAspect="1" noMove="1" noResize="1" noEditPoints="1" noAdjustHandles="1" noChangeArrowheads="1" noChangeShapeType="1" noTextEdit="1"/>
              </p:cNvSpPr>
              <p:nvPr/>
            </p:nvSpPr>
            <p:spPr>
              <a:xfrm>
                <a:off x="591185" y="3505200"/>
                <a:ext cx="2479621" cy="1533946"/>
              </a:xfrm>
              <a:prstGeom prst="rect">
                <a:avLst/>
              </a:prstGeom>
              <a:blipFill>
                <a:blip r:embed="rId6"/>
                <a:stretch>
                  <a:fillRect b="-5556"/>
                </a:stretch>
              </a:blipFill>
            </p:spPr>
            <p:txBody>
              <a:bodyPr/>
              <a:lstStyle/>
              <a:p>
                <a:r>
                  <a:rPr lang="en-US">
                    <a:noFill/>
                  </a:rPr>
                  <a:t> </a:t>
                </a:r>
              </a:p>
            </p:txBody>
          </p:sp>
        </mc:Fallback>
      </mc:AlternateContent>
      <p:sp>
        <p:nvSpPr>
          <p:cNvPr id="40" name="TextBox 39">
            <a:extLst>
              <a:ext uri="{FF2B5EF4-FFF2-40B4-BE49-F238E27FC236}">
                <a16:creationId xmlns:a16="http://schemas.microsoft.com/office/drawing/2014/main" id="{4025F1A6-2D2E-4519-81E0-28C30DEF2C0B}"/>
              </a:ext>
            </a:extLst>
          </p:cNvPr>
          <p:cNvSpPr txBox="1"/>
          <p:nvPr/>
        </p:nvSpPr>
        <p:spPr>
          <a:xfrm>
            <a:off x="591185" y="5105400"/>
            <a:ext cx="1923415" cy="369332"/>
          </a:xfrm>
          <a:prstGeom prst="rect">
            <a:avLst/>
          </a:prstGeom>
          <a:noFill/>
        </p:spPr>
        <p:txBody>
          <a:bodyPr wrap="square" rtlCol="0">
            <a:noAutofit/>
          </a:bodyPr>
          <a:lstStyle/>
          <a:p>
            <a:r>
              <a:rPr lang="en-US" i="1" dirty="0"/>
              <a:t>p</a:t>
            </a:r>
            <a:r>
              <a:rPr lang="en-US" dirty="0"/>
              <a:t>-Value = .0006</a:t>
            </a:r>
          </a:p>
        </p:txBody>
      </p:sp>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B8135507-C311-AD42-95F0-83906F012CC8}"/>
                  </a:ext>
                </a:extLst>
              </p:cNvPr>
              <p:cNvSpPr txBox="1"/>
              <p:nvPr/>
            </p:nvSpPr>
            <p:spPr>
              <a:xfrm>
                <a:off x="612155" y="1628050"/>
                <a:ext cx="1551963" cy="738664"/>
              </a:xfrm>
              <a:prstGeom prst="rect">
                <a:avLst/>
              </a:prstGeom>
              <a:noFill/>
            </p:spPr>
            <p:txBody>
              <a:bodyPr wrap="none" lIns="0" tIns="0" rIns="0" bIns="0" rtlCol="0">
                <a:no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𝐻</m:t>
                      </m:r>
                      <m:r>
                        <a:rPr lang="en-US" sz="2400" b="0" i="1" baseline="-25000" smtClean="0">
                          <a:latin typeface="Cambria Math" panose="02040503050406030204" pitchFamily="18" charset="0"/>
                        </a:rPr>
                        <m:t>0</m:t>
                      </m:r>
                      <m:r>
                        <a:rPr lang="en-US" sz="2400" i="1">
                          <a:latin typeface="Cambria Math" panose="02040503050406030204" pitchFamily="18" charset="0"/>
                        </a:rPr>
                        <m:t>: </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ea typeface="Cambria Math" panose="02040503050406030204" pitchFamily="18" charset="0"/>
                        </a:rPr>
                        <m:t>=0</m:t>
                      </m:r>
                    </m:oMath>
                  </m:oMathPara>
                </a14:m>
                <a:endParaRPr lang="en-US" sz="2400" i="1"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𝐻</m:t>
                      </m:r>
                      <m:r>
                        <a:rPr lang="en-US" sz="2400" i="1" baseline="-25000">
                          <a:latin typeface="Cambria Math" panose="02040503050406030204" pitchFamily="18" charset="0"/>
                        </a:rPr>
                        <m:t>𝑎</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ea typeface="Cambria Math" panose="02040503050406030204" pitchFamily="18" charset="0"/>
                        </a:rPr>
                        <m:t>≠0</m:t>
                      </m:r>
                    </m:oMath>
                  </m:oMathPara>
                </a14:m>
                <a:endParaRPr lang="en-US" sz="2400" dirty="0"/>
              </a:p>
            </p:txBody>
          </p:sp>
        </mc:Choice>
        <mc:Fallback xmlns="">
          <p:sp>
            <p:nvSpPr>
              <p:cNvPr id="41" name="TextBox 40">
                <a:extLst>
                  <a:ext uri="{FF2B5EF4-FFF2-40B4-BE49-F238E27FC236}">
                    <a16:creationId xmlns:a16="http://schemas.microsoft.com/office/drawing/2014/main" id="{B8135507-C311-AD42-95F0-83906F012CC8}"/>
                  </a:ext>
                </a:extLst>
              </p:cNvPr>
              <p:cNvSpPr txBox="1">
                <a:spLocks noRot="1" noChangeAspect="1" noMove="1" noResize="1" noEditPoints="1" noAdjustHandles="1" noChangeArrowheads="1" noChangeShapeType="1" noTextEdit="1"/>
              </p:cNvSpPr>
              <p:nvPr/>
            </p:nvSpPr>
            <p:spPr>
              <a:xfrm>
                <a:off x="612155" y="1628050"/>
                <a:ext cx="1551963" cy="738664"/>
              </a:xfrm>
              <a:prstGeom prst="rect">
                <a:avLst/>
              </a:prstGeom>
              <a:blipFill>
                <a:blip r:embed="rId7"/>
                <a:stretch>
                  <a:fillRect l="-1569" r="-1961" b="-19008"/>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19ADD729-F161-6448-9318-43D74710420F}"/>
              </a:ext>
            </a:extLst>
          </p:cNvPr>
          <p:cNvSpPr txBox="1"/>
          <p:nvPr/>
        </p:nvSpPr>
        <p:spPr>
          <a:xfrm>
            <a:off x="591185" y="5410200"/>
            <a:ext cx="3931327" cy="369332"/>
          </a:xfrm>
          <a:prstGeom prst="rect">
            <a:avLst/>
          </a:prstGeom>
          <a:noFill/>
        </p:spPr>
        <p:txBody>
          <a:bodyPr wrap="square" rtlCol="0">
            <a:noAutofit/>
          </a:bodyPr>
          <a:lstStyle/>
          <a:p>
            <a:r>
              <a:rPr lang="en-US" dirty="0"/>
              <a:t>Reject H</a:t>
            </a:r>
            <a:r>
              <a:rPr lang="en-US" baseline="-25000" dirty="0"/>
              <a:t>0</a:t>
            </a:r>
            <a:r>
              <a:rPr lang="en-US" dirty="0"/>
              <a:t> (at level alpha = 0.05)</a:t>
            </a:r>
          </a:p>
        </p:txBody>
      </p:sp>
    </p:spTree>
    <p:extLst>
      <p:ext uri="{BB962C8B-B14F-4D97-AF65-F5344CB8AC3E}">
        <p14:creationId xmlns:p14="http://schemas.microsoft.com/office/powerpoint/2010/main" val="1110134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3205E0-C683-9E48-BD8F-9FA2B2A15400}"/>
              </a:ext>
            </a:extLst>
          </p:cNvPr>
          <p:cNvPicPr>
            <a:picLocks noChangeAspect="1"/>
          </p:cNvPicPr>
          <p:nvPr/>
        </p:nvPicPr>
        <p:blipFill>
          <a:blip r:embed="rId2"/>
          <a:stretch>
            <a:fillRect/>
          </a:stretch>
        </p:blipFill>
        <p:spPr>
          <a:xfrm>
            <a:off x="5992794" y="4722933"/>
            <a:ext cx="2664875" cy="517962"/>
          </a:xfrm>
          <a:prstGeom prst="rect">
            <a:avLst/>
          </a:prstGeom>
        </p:spPr>
      </p:pic>
      <p:pic>
        <p:nvPicPr>
          <p:cNvPr id="8" name="Picture 7">
            <a:extLst>
              <a:ext uri="{FF2B5EF4-FFF2-40B4-BE49-F238E27FC236}">
                <a16:creationId xmlns:a16="http://schemas.microsoft.com/office/drawing/2014/main" id="{0AFEF6C7-235C-C94F-95E2-D03C42E22568}"/>
              </a:ext>
            </a:extLst>
          </p:cNvPr>
          <p:cNvPicPr>
            <a:picLocks noChangeAspect="1"/>
          </p:cNvPicPr>
          <p:nvPr/>
        </p:nvPicPr>
        <p:blipFill>
          <a:blip r:embed="rId3"/>
          <a:stretch>
            <a:fillRect/>
          </a:stretch>
        </p:blipFill>
        <p:spPr>
          <a:xfrm>
            <a:off x="5992794" y="5458102"/>
            <a:ext cx="2664876" cy="795164"/>
          </a:xfrm>
          <a:prstGeom prst="rect">
            <a:avLst/>
          </a:prstGeom>
        </p:spPr>
      </p:pic>
      <p:sp>
        <p:nvSpPr>
          <p:cNvPr id="18434" name="Rectangle 2"/>
          <p:cNvSpPr>
            <a:spLocks noGrp="1" noChangeArrowheads="1"/>
          </p:cNvSpPr>
          <p:nvPr>
            <p:ph type="title"/>
          </p:nvPr>
        </p:nvSpPr>
        <p:spPr/>
        <p:txBody>
          <a:bodyPr/>
          <a:lstStyle/>
          <a:p>
            <a:r>
              <a:rPr lang="en-US" altLang="en-US" sz="3800" dirty="0"/>
              <a:t>Exam Scores vs. Study Hours: SAS PROC GLM</a:t>
            </a:r>
          </a:p>
        </p:txBody>
      </p:sp>
      <p:pic>
        <p:nvPicPr>
          <p:cNvPr id="11" name="Picture 10">
            <a:extLst>
              <a:ext uri="{FF2B5EF4-FFF2-40B4-BE49-F238E27FC236}">
                <a16:creationId xmlns:a16="http://schemas.microsoft.com/office/drawing/2014/main" id="{2AF3F2B8-CB27-544E-B296-9022A50D0D28}"/>
              </a:ext>
            </a:extLst>
          </p:cNvPr>
          <p:cNvPicPr>
            <a:picLocks noChangeAspect="1"/>
          </p:cNvPicPr>
          <p:nvPr/>
        </p:nvPicPr>
        <p:blipFill>
          <a:blip r:embed="rId4"/>
          <a:stretch>
            <a:fillRect/>
          </a:stretch>
        </p:blipFill>
        <p:spPr>
          <a:xfrm>
            <a:off x="7931412" y="1659123"/>
            <a:ext cx="1825490" cy="749181"/>
          </a:xfrm>
          <a:prstGeom prst="rect">
            <a:avLst/>
          </a:prstGeom>
        </p:spPr>
      </p:pic>
      <p:cxnSp>
        <p:nvCxnSpPr>
          <p:cNvPr id="18" name="Straight Arrow Connector 17">
            <a:extLst>
              <a:ext uri="{FF2B5EF4-FFF2-40B4-BE49-F238E27FC236}">
                <a16:creationId xmlns:a16="http://schemas.microsoft.com/office/drawing/2014/main" id="{DC3ED47F-C416-1C4A-BEFC-CD646BCB2284}"/>
              </a:ext>
            </a:extLst>
          </p:cNvPr>
          <p:cNvCxnSpPr>
            <a:cxnSpLocks/>
          </p:cNvCxnSpPr>
          <p:nvPr/>
        </p:nvCxnSpPr>
        <p:spPr>
          <a:xfrm>
            <a:off x="2315429" y="5264429"/>
            <a:ext cx="5971321" cy="8125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66FB308-A0D2-1746-A3D3-DF3A35BAFA60}"/>
              </a:ext>
            </a:extLst>
          </p:cNvPr>
          <p:cNvCxnSpPr>
            <a:cxnSpLocks/>
          </p:cNvCxnSpPr>
          <p:nvPr/>
        </p:nvCxnSpPr>
        <p:spPr>
          <a:xfrm>
            <a:off x="2062277" y="4907161"/>
            <a:ext cx="5913323" cy="11888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C97AADB-56E7-DF47-BD9D-D8F0D0CF183F}"/>
              </a:ext>
            </a:extLst>
          </p:cNvPr>
          <p:cNvCxnSpPr>
            <a:cxnSpLocks/>
          </p:cNvCxnSpPr>
          <p:nvPr/>
        </p:nvCxnSpPr>
        <p:spPr>
          <a:xfrm>
            <a:off x="2257342" y="4341541"/>
            <a:ext cx="4575258" cy="1716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F2652CE0-97ED-A84C-879C-BDF0B6BB62EE}"/>
              </a:ext>
            </a:extLst>
          </p:cNvPr>
          <p:cNvCxnSpPr>
            <a:cxnSpLocks/>
          </p:cNvCxnSpPr>
          <p:nvPr/>
        </p:nvCxnSpPr>
        <p:spPr>
          <a:xfrm>
            <a:off x="2293508" y="4691841"/>
            <a:ext cx="5031723" cy="13766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CDB0B542-6BB9-7E49-B0E5-3F88973F54AD}"/>
              </a:ext>
            </a:extLst>
          </p:cNvPr>
          <p:cNvSpPr/>
          <p:nvPr/>
        </p:nvSpPr>
        <p:spPr>
          <a:xfrm>
            <a:off x="6535491" y="3021252"/>
            <a:ext cx="4617331" cy="923330"/>
          </a:xfrm>
          <a:prstGeom prst="rect">
            <a:avLst/>
          </a:prstGeom>
        </p:spPr>
        <p:txBody>
          <a:bodyPr wrap="square">
            <a:noAutofit/>
          </a:bodyPr>
          <a:lstStyle/>
          <a:p>
            <a:r>
              <a:rPr lang="en-US" b="1" dirty="0">
                <a:solidFill>
                  <a:srgbClr val="000080"/>
                </a:solidFill>
              </a:rPr>
              <a:t>proc</a:t>
            </a:r>
            <a:r>
              <a:rPr lang="en-US" dirty="0"/>
              <a:t> </a:t>
            </a:r>
            <a:r>
              <a:rPr lang="en-US" b="1" dirty="0">
                <a:solidFill>
                  <a:srgbClr val="000080"/>
                </a:solidFill>
              </a:rPr>
              <a:t>glm</a:t>
            </a:r>
            <a:r>
              <a:rPr lang="en-US" dirty="0"/>
              <a:t> </a:t>
            </a:r>
            <a:r>
              <a:rPr lang="en-US" dirty="0">
                <a:solidFill>
                  <a:srgbClr val="0000FF"/>
                </a:solidFill>
              </a:rPr>
              <a:t>data</a:t>
            </a:r>
            <a:r>
              <a:rPr lang="en-US" dirty="0"/>
              <a:t> = StudyTime;</a:t>
            </a:r>
          </a:p>
          <a:p>
            <a:r>
              <a:rPr lang="en-US" dirty="0">
                <a:solidFill>
                  <a:srgbClr val="0000FF"/>
                </a:solidFill>
              </a:rPr>
              <a:t>model</a:t>
            </a:r>
            <a:r>
              <a:rPr lang="en-US" dirty="0"/>
              <a:t> ExamScore = StudyTime / </a:t>
            </a:r>
            <a:r>
              <a:rPr lang="en-US" dirty="0">
                <a:solidFill>
                  <a:srgbClr val="0000FF"/>
                </a:solidFill>
              </a:rPr>
              <a:t>solution</a:t>
            </a:r>
            <a:r>
              <a:rPr lang="en-US" dirty="0"/>
              <a:t>;</a:t>
            </a:r>
          </a:p>
          <a:p>
            <a:r>
              <a:rPr lang="en-US" b="1" dirty="0">
                <a:solidFill>
                  <a:srgbClr val="000080"/>
                </a:solidFill>
              </a:rPr>
              <a:t>run</a:t>
            </a:r>
            <a:r>
              <a:rPr lang="en-US" dirty="0">
                <a:solidFill>
                  <a:srgbClr val="000000"/>
                </a:solidFill>
              </a:rPr>
              <a:t>;</a:t>
            </a:r>
            <a:endParaRPr lang="en-US" dirty="0">
              <a:solidFill>
                <a:srgbClr val="000080"/>
              </a:solidFill>
              <a:effectLst/>
            </a:endParaRPr>
          </a:p>
        </p:txBody>
      </p:sp>
      <p:pic>
        <p:nvPicPr>
          <p:cNvPr id="9" name="Picture 8">
            <a:extLst>
              <a:ext uri="{FF2B5EF4-FFF2-40B4-BE49-F238E27FC236}">
                <a16:creationId xmlns:a16="http://schemas.microsoft.com/office/drawing/2014/main" id="{CD040E05-209D-7E4A-BCC1-4D539A62C8ED}"/>
              </a:ext>
            </a:extLst>
          </p:cNvPr>
          <p:cNvPicPr>
            <a:picLocks noChangeAspect="1"/>
          </p:cNvPicPr>
          <p:nvPr/>
        </p:nvPicPr>
        <p:blipFill>
          <a:blip r:embed="rId5"/>
          <a:stretch>
            <a:fillRect/>
          </a:stretch>
        </p:blipFill>
        <p:spPr>
          <a:xfrm>
            <a:off x="8791559" y="4495800"/>
            <a:ext cx="2654255" cy="1982648"/>
          </a:xfrm>
          <a:prstGeom prst="rect">
            <a:avLst/>
          </a:prstGeom>
        </p:spPr>
      </p:pic>
      <p:sp>
        <p:nvSpPr>
          <p:cNvPr id="22" name="Text Box 7">
            <a:extLst>
              <a:ext uri="{FF2B5EF4-FFF2-40B4-BE49-F238E27FC236}">
                <a16:creationId xmlns:a16="http://schemas.microsoft.com/office/drawing/2014/main" id="{2D9E28F1-57E1-CF47-BD0C-BFA0DEAA6045}"/>
              </a:ext>
            </a:extLst>
          </p:cNvPr>
          <p:cNvSpPr txBox="1">
            <a:spLocks noChangeArrowheads="1"/>
          </p:cNvSpPr>
          <p:nvPr/>
        </p:nvSpPr>
        <p:spPr bwMode="auto">
          <a:xfrm>
            <a:off x="609600" y="5867400"/>
            <a:ext cx="54102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600" b="1" dirty="0">
                <a:latin typeface="+mn-lt"/>
              </a:rPr>
              <a:t>There is strong evidence at the alpha = .05 level of significance to suggest that exam scores are linearly related to study hours (</a:t>
            </a:r>
            <a:r>
              <a:rPr lang="en-US" altLang="en-US" sz="1600" b="1" i="1" dirty="0">
                <a:latin typeface="+mn-lt"/>
              </a:rPr>
              <a:t>p</a:t>
            </a:r>
            <a:r>
              <a:rPr lang="en-US" altLang="en-US" sz="1600" b="1" dirty="0">
                <a:latin typeface="+mn-lt"/>
              </a:rPr>
              <a:t>-value = .0006).</a:t>
            </a:r>
          </a:p>
        </p:txBody>
      </p:sp>
      <mc:AlternateContent xmlns:mc="http://schemas.openxmlformats.org/markup-compatibility/2006" xmlns:a14="http://schemas.microsoft.com/office/drawing/2010/main">
        <mc:Choice Requires="a14">
          <p:sp>
            <p:nvSpPr>
              <p:cNvPr id="25" name="Text Box 6"/>
              <p:cNvSpPr txBox="1">
                <a:spLocks noChangeArrowheads="1"/>
              </p:cNvSpPr>
              <p:nvPr/>
            </p:nvSpPr>
            <p:spPr bwMode="auto">
              <a:xfrm>
                <a:off x="609600" y="2362200"/>
                <a:ext cx="3912912" cy="803105"/>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800" dirty="0">
                    <a:latin typeface="+mn-lt"/>
                  </a:rPr>
                  <a:t>Critical value </a:t>
                </a:r>
              </a:p>
              <a:p>
                <a:pPr eaLnBrk="1" hangingPunct="1">
                  <a:spcBef>
                    <a:spcPct val="50000"/>
                  </a:spcBef>
                  <a:buFontTx/>
                  <a:buNone/>
                </a:pPr>
                <a14:m>
                  <m:oMath xmlns:m="http://schemas.openxmlformats.org/officeDocument/2006/math">
                    <m:r>
                      <a:rPr lang="en-US" altLang="en-US" sz="1800" i="1">
                        <a:latin typeface="Cambria Math" panose="02040503050406030204" pitchFamily="18" charset="0"/>
                        <a:ea typeface="Cambria Math" panose="02040503050406030204" pitchFamily="18" charset="0"/>
                        <a:cs typeface="Arial" charset="0"/>
                      </a:rPr>
                      <m:t>±</m:t>
                    </m:r>
                    <m:sSub>
                      <m:sSubPr>
                        <m:ctrlPr>
                          <a:rPr lang="en-US" altLang="en-US" sz="1800" i="1">
                            <a:latin typeface="Cambria Math" panose="02040503050406030204" pitchFamily="18" charset="0"/>
                            <a:ea typeface="Cambria Math" panose="02040503050406030204" pitchFamily="18" charset="0"/>
                            <a:cs typeface="Arial" charset="0"/>
                          </a:rPr>
                        </m:ctrlPr>
                      </m:sSubPr>
                      <m:e>
                        <m:r>
                          <a:rPr lang="en-US" altLang="en-US" sz="1800" i="1">
                            <a:latin typeface="Cambria Math" panose="02040503050406030204" pitchFamily="18" charset="0"/>
                            <a:ea typeface="Cambria Math" panose="02040503050406030204" pitchFamily="18" charset="0"/>
                            <a:cs typeface="Arial" charset="0"/>
                          </a:rPr>
                          <m:t>𝑡</m:t>
                        </m:r>
                      </m:e>
                      <m:sub>
                        <m:r>
                          <a:rPr lang="en-US" altLang="en-US" sz="1800" i="1">
                            <a:latin typeface="Cambria Math" panose="02040503050406030204" pitchFamily="18" charset="0"/>
                            <a:ea typeface="Cambria Math" panose="02040503050406030204" pitchFamily="18" charset="0"/>
                            <a:cs typeface="Arial" charset="0"/>
                          </a:rPr>
                          <m:t>.975, 8−2</m:t>
                        </m:r>
                      </m:sub>
                    </m:sSub>
                    <m:r>
                      <a:rPr lang="en-US" altLang="en-US" sz="1800" i="1">
                        <a:latin typeface="Cambria Math" panose="02040503050406030204" pitchFamily="18" charset="0"/>
                        <a:cs typeface="Arial" charset="0"/>
                      </a:rPr>
                      <m:t>=±2.</m:t>
                    </m:r>
                  </m:oMath>
                </a14:m>
                <a:r>
                  <a:rPr lang="en-US" altLang="en-US" sz="1800" dirty="0">
                    <a:latin typeface="+mn-lt"/>
                    <a:cs typeface="Arial" charset="0"/>
                  </a:rPr>
                  <a:t>201</a:t>
                </a:r>
              </a:p>
            </p:txBody>
          </p:sp>
        </mc:Choice>
        <mc:Fallback xmlns="">
          <p:sp>
            <p:nvSpPr>
              <p:cNvPr id="25" name="Text Box 6"/>
              <p:cNvSpPr txBox="1">
                <a:spLocks noRot="1" noChangeAspect="1" noMove="1" noResize="1" noEditPoints="1" noAdjustHandles="1" noChangeArrowheads="1" noChangeShapeType="1" noTextEdit="1"/>
              </p:cNvSpPr>
              <p:nvPr/>
            </p:nvSpPr>
            <p:spPr bwMode="auto">
              <a:xfrm>
                <a:off x="609600" y="2362200"/>
                <a:ext cx="3912912" cy="803105"/>
              </a:xfrm>
              <a:prstGeom prst="rect">
                <a:avLst/>
              </a:prstGeom>
              <a:blipFill>
                <a:blip r:embed="rId6"/>
                <a:stretch>
                  <a:fillRect l="-1246" t="-4580" b="-916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p:sp>
        <p:nvSpPr>
          <p:cNvPr id="27" name="TextBox 26">
            <a:extLst>
              <a:ext uri="{FF2B5EF4-FFF2-40B4-BE49-F238E27FC236}">
                <a16:creationId xmlns:a16="http://schemas.microsoft.com/office/drawing/2014/main" id="{6539D5F7-DB5D-48C3-A38A-31C20CA4459E}"/>
              </a:ext>
            </a:extLst>
          </p:cNvPr>
          <p:cNvSpPr txBox="1"/>
          <p:nvPr/>
        </p:nvSpPr>
        <p:spPr>
          <a:xfrm>
            <a:off x="609600" y="3124200"/>
            <a:ext cx="2084903" cy="338554"/>
          </a:xfrm>
          <a:prstGeom prst="rect">
            <a:avLst/>
          </a:prstGeom>
          <a:noFill/>
        </p:spPr>
        <p:txBody>
          <a:bodyPr wrap="square" rtlCol="0">
            <a:noAutofit/>
          </a:bodyPr>
          <a:lstStyle/>
          <a:p>
            <a:r>
              <a:rPr lang="en-US" sz="1600" dirty="0"/>
              <a:t>Test statistic</a:t>
            </a: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5B04052F-AF4D-4737-9E7C-C4050BDF7B8F}"/>
                  </a:ext>
                </a:extLst>
              </p:cNvPr>
              <p:cNvSpPr txBox="1"/>
              <p:nvPr/>
            </p:nvSpPr>
            <p:spPr>
              <a:xfrm>
                <a:off x="591185" y="3505200"/>
                <a:ext cx="2479621" cy="1533946"/>
              </a:xfrm>
              <a:prstGeom prst="rect">
                <a:avLst/>
              </a:prstGeom>
              <a:noFill/>
            </p:spPr>
            <p:txBody>
              <a:bodyPr wrap="square" rtlCol="0">
                <a:no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𝑠𝑡𝑎𝑡</m:t>
                          </m:r>
                        </m:sub>
                      </m:sSub>
                      <m:r>
                        <a:rPr lang="en-US" i="1">
                          <a:latin typeface="Cambria Math" panose="02040503050406030204" pitchFamily="18" charset="0"/>
                        </a:rPr>
                        <m:t> </m:t>
                      </m:r>
                      <m:r>
                        <a:rPr lang="en-US" i="1">
                          <a:latin typeface="Cambria Math"/>
                        </a:rPr>
                        <m:t>=</m:t>
                      </m:r>
                      <m:f>
                        <m:fPr>
                          <m:ctrlPr>
                            <a:rPr lang="en-US" i="1">
                              <a:latin typeface="Cambria Math" panose="02040503050406030204" pitchFamily="18" charset="0"/>
                            </a:rPr>
                          </m:ctrlPr>
                        </m:fPr>
                        <m:num>
                          <m:sSub>
                            <m:sSubPr>
                              <m:ctrlPr>
                                <a:rPr lang="en-US" i="1">
                                  <a:latin typeface="Cambria Math" panose="02040503050406030204" pitchFamily="18" charset="0"/>
                                  <a:ea typeface="Cambria Math" panose="02040503050406030204" pitchFamily="18" charset="0"/>
                                </a:rPr>
                              </m:ctrlPr>
                            </m:sSubPr>
                            <m:e>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−0</m:t>
                          </m:r>
                        </m:num>
                        <m:den>
                          <m:r>
                            <a:rPr lang="en-US" i="1">
                              <a:latin typeface="Cambria Math" panose="02040503050406030204" pitchFamily="18" charset="0"/>
                            </a:rPr>
                            <m:t>𝑆𝐸</m:t>
                          </m:r>
                          <m:r>
                            <a:rPr lang="en-US" i="1">
                              <a:latin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m:t>
                          </m:r>
                        </m:den>
                      </m:f>
                    </m:oMath>
                  </m:oMathPara>
                </a14:m>
                <a:endParaRPr lang="en-US" i="1" dirty="0">
                  <a:latin typeface="Cambria Math"/>
                </a:endParaRPr>
              </a:p>
              <a:p>
                <a:pPr/>
                <a14:m>
                  <m:oMathPara xmlns:m="http://schemas.openxmlformats.org/officeDocument/2006/math">
                    <m:oMathParaPr>
                      <m:jc m:val="centerGroup"/>
                    </m:oMathParaPr>
                    <m:oMath xmlns:m="http://schemas.openxmlformats.org/officeDocument/2006/math">
                      <m:r>
                        <a:rPr lang="en-US" i="1">
                          <a:latin typeface="Cambria Math"/>
                        </a:rPr>
                        <m:t>=</m:t>
                      </m:r>
                      <m:f>
                        <m:fPr>
                          <m:ctrlPr>
                            <a:rPr lang="en-US" i="1">
                              <a:latin typeface="Cambria Math" panose="02040503050406030204" pitchFamily="18" charset="0"/>
                            </a:rPr>
                          </m:ctrlPr>
                        </m:fPr>
                        <m:num>
                          <m:r>
                            <a:rPr lang="en-US" i="1">
                              <a:latin typeface="Cambria Math" panose="02040503050406030204" pitchFamily="18" charset="0"/>
                            </a:rPr>
                            <m:t>6.708</m:t>
                          </m:r>
                        </m:num>
                        <m:den>
                          <m:r>
                            <a:rPr lang="en-US" i="1">
                              <a:latin typeface="Cambria Math" panose="02040503050406030204" pitchFamily="18" charset="0"/>
                              <a:ea typeface="Cambria Math" panose="02040503050406030204" pitchFamily="18" charset="0"/>
                            </a:rPr>
                            <m:t>1.403</m:t>
                          </m:r>
                        </m:den>
                      </m:f>
                    </m:oMath>
                  </m:oMathPara>
                </a14:m>
                <a:endParaRPr lang="en-US" dirty="0"/>
              </a:p>
              <a:p>
                <a:r>
                  <a:rPr lang="en-US" dirty="0"/>
                  <a:t>       </a:t>
                </a:r>
                <a14:m>
                  <m:oMath xmlns:m="http://schemas.openxmlformats.org/officeDocument/2006/math">
                    <m:r>
                      <a:rPr lang="en-US" i="1">
                        <a:latin typeface="Cambria Math"/>
                      </a:rPr>
                      <m:t>=</m:t>
                    </m:r>
                  </m:oMath>
                </a14:m>
                <a:r>
                  <a:rPr lang="en-US" dirty="0"/>
                  <a:t> 4.782</a:t>
                </a:r>
              </a:p>
            </p:txBody>
          </p:sp>
        </mc:Choice>
        <mc:Fallback xmlns="">
          <p:sp>
            <p:nvSpPr>
              <p:cNvPr id="29" name="TextBox 28">
                <a:extLst>
                  <a:ext uri="{FF2B5EF4-FFF2-40B4-BE49-F238E27FC236}">
                    <a16:creationId xmlns:a16="http://schemas.microsoft.com/office/drawing/2014/main" id="{5B04052F-AF4D-4737-9E7C-C4050BDF7B8F}"/>
                  </a:ext>
                </a:extLst>
              </p:cNvPr>
              <p:cNvSpPr txBox="1">
                <a:spLocks noRot="1" noChangeAspect="1" noMove="1" noResize="1" noEditPoints="1" noAdjustHandles="1" noChangeArrowheads="1" noChangeShapeType="1" noTextEdit="1"/>
              </p:cNvSpPr>
              <p:nvPr/>
            </p:nvSpPr>
            <p:spPr>
              <a:xfrm>
                <a:off x="591185" y="3505200"/>
                <a:ext cx="2479621" cy="1533946"/>
              </a:xfrm>
              <a:prstGeom prst="rect">
                <a:avLst/>
              </a:prstGeom>
              <a:blipFill>
                <a:blip r:embed="rId7"/>
                <a:stretch>
                  <a:fillRect b="-5556"/>
                </a:stretch>
              </a:blipFill>
            </p:spPr>
            <p:txBody>
              <a:bodyPr/>
              <a:lstStyle/>
              <a:p>
                <a:r>
                  <a:rPr lang="en-US">
                    <a:noFill/>
                  </a:rPr>
                  <a:t> </a:t>
                </a:r>
              </a:p>
            </p:txBody>
          </p:sp>
        </mc:Fallback>
      </mc:AlternateContent>
      <p:sp>
        <p:nvSpPr>
          <p:cNvPr id="31" name="TextBox 30">
            <a:extLst>
              <a:ext uri="{FF2B5EF4-FFF2-40B4-BE49-F238E27FC236}">
                <a16:creationId xmlns:a16="http://schemas.microsoft.com/office/drawing/2014/main" id="{4025F1A6-2D2E-4519-81E0-28C30DEF2C0B}"/>
              </a:ext>
            </a:extLst>
          </p:cNvPr>
          <p:cNvSpPr txBox="1"/>
          <p:nvPr/>
        </p:nvSpPr>
        <p:spPr>
          <a:xfrm>
            <a:off x="591185" y="5105400"/>
            <a:ext cx="1923415" cy="369332"/>
          </a:xfrm>
          <a:prstGeom prst="rect">
            <a:avLst/>
          </a:prstGeom>
          <a:noFill/>
        </p:spPr>
        <p:txBody>
          <a:bodyPr wrap="square" rtlCol="0">
            <a:noAutofit/>
          </a:bodyPr>
          <a:lstStyle/>
          <a:p>
            <a:r>
              <a:rPr lang="en-US" i="1" dirty="0"/>
              <a:t>p</a:t>
            </a:r>
            <a:r>
              <a:rPr lang="en-US" dirty="0"/>
              <a:t>-Value = .0006</a:t>
            </a:r>
          </a:p>
        </p:txBody>
      </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B8135507-C311-AD42-95F0-83906F012CC8}"/>
                  </a:ext>
                </a:extLst>
              </p:cNvPr>
              <p:cNvSpPr txBox="1"/>
              <p:nvPr/>
            </p:nvSpPr>
            <p:spPr>
              <a:xfrm>
                <a:off x="612155" y="1628050"/>
                <a:ext cx="1551963" cy="738664"/>
              </a:xfrm>
              <a:prstGeom prst="rect">
                <a:avLst/>
              </a:prstGeom>
              <a:noFill/>
            </p:spPr>
            <p:txBody>
              <a:bodyPr wrap="none" lIns="0" tIns="0" rIns="0" bIns="0" rtlCol="0">
                <a:no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𝐻</m:t>
                      </m:r>
                      <m:r>
                        <a:rPr lang="en-US" sz="2400" b="0" i="1" baseline="-25000" smtClean="0">
                          <a:latin typeface="Cambria Math" panose="02040503050406030204" pitchFamily="18" charset="0"/>
                        </a:rPr>
                        <m:t>0</m:t>
                      </m:r>
                      <m:r>
                        <a:rPr lang="en-US" sz="2400" i="1">
                          <a:latin typeface="Cambria Math" panose="02040503050406030204" pitchFamily="18" charset="0"/>
                        </a:rPr>
                        <m:t>: </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ea typeface="Cambria Math" panose="02040503050406030204" pitchFamily="18" charset="0"/>
                        </a:rPr>
                        <m:t>=0</m:t>
                      </m:r>
                    </m:oMath>
                  </m:oMathPara>
                </a14:m>
                <a:endParaRPr lang="en-US" sz="2400" i="1"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𝐻</m:t>
                      </m:r>
                      <m:r>
                        <a:rPr lang="en-US" sz="2400" i="1" baseline="-25000">
                          <a:latin typeface="Cambria Math" panose="02040503050406030204" pitchFamily="18" charset="0"/>
                        </a:rPr>
                        <m:t>𝑎</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ea typeface="Cambria Math" panose="02040503050406030204" pitchFamily="18" charset="0"/>
                        </a:rPr>
                        <m:t>≠0</m:t>
                      </m:r>
                    </m:oMath>
                  </m:oMathPara>
                </a14:m>
                <a:endParaRPr lang="en-US" sz="2400" dirty="0"/>
              </a:p>
            </p:txBody>
          </p:sp>
        </mc:Choice>
        <mc:Fallback xmlns="">
          <p:sp>
            <p:nvSpPr>
              <p:cNvPr id="32" name="TextBox 31">
                <a:extLst>
                  <a:ext uri="{FF2B5EF4-FFF2-40B4-BE49-F238E27FC236}">
                    <a16:creationId xmlns:a16="http://schemas.microsoft.com/office/drawing/2014/main" id="{B8135507-C311-AD42-95F0-83906F012CC8}"/>
                  </a:ext>
                </a:extLst>
              </p:cNvPr>
              <p:cNvSpPr txBox="1">
                <a:spLocks noRot="1" noChangeAspect="1" noMove="1" noResize="1" noEditPoints="1" noAdjustHandles="1" noChangeArrowheads="1" noChangeShapeType="1" noTextEdit="1"/>
              </p:cNvSpPr>
              <p:nvPr/>
            </p:nvSpPr>
            <p:spPr>
              <a:xfrm>
                <a:off x="612155" y="1628050"/>
                <a:ext cx="1551963" cy="738664"/>
              </a:xfrm>
              <a:prstGeom prst="rect">
                <a:avLst/>
              </a:prstGeom>
              <a:blipFill>
                <a:blip r:embed="rId8"/>
                <a:stretch>
                  <a:fillRect l="-1569" r="-1961" b="-19008"/>
                </a:stretch>
              </a:blipFill>
            </p:spPr>
            <p:txBody>
              <a:bodyPr/>
              <a:lstStyle/>
              <a:p>
                <a:r>
                  <a:rPr lang="en-US">
                    <a:noFill/>
                  </a:rPr>
                  <a:t> </a:t>
                </a:r>
              </a:p>
            </p:txBody>
          </p:sp>
        </mc:Fallback>
      </mc:AlternateContent>
      <p:sp>
        <p:nvSpPr>
          <p:cNvPr id="33" name="TextBox 32">
            <a:extLst>
              <a:ext uri="{FF2B5EF4-FFF2-40B4-BE49-F238E27FC236}">
                <a16:creationId xmlns:a16="http://schemas.microsoft.com/office/drawing/2014/main" id="{19ADD729-F161-6448-9318-43D74710420F}"/>
              </a:ext>
            </a:extLst>
          </p:cNvPr>
          <p:cNvSpPr txBox="1"/>
          <p:nvPr/>
        </p:nvSpPr>
        <p:spPr>
          <a:xfrm>
            <a:off x="591185" y="5410200"/>
            <a:ext cx="3931327" cy="369332"/>
          </a:xfrm>
          <a:prstGeom prst="rect">
            <a:avLst/>
          </a:prstGeom>
          <a:noFill/>
        </p:spPr>
        <p:txBody>
          <a:bodyPr wrap="square" rtlCol="0">
            <a:noAutofit/>
          </a:bodyPr>
          <a:lstStyle/>
          <a:p>
            <a:r>
              <a:rPr lang="en-US" dirty="0"/>
              <a:t>Reject H</a:t>
            </a:r>
            <a:r>
              <a:rPr lang="en-US" baseline="-25000" dirty="0"/>
              <a:t>0</a:t>
            </a:r>
            <a:r>
              <a:rPr lang="en-US" dirty="0"/>
              <a:t> (at level alpha = 0.05)</a:t>
            </a:r>
          </a:p>
        </p:txBody>
      </p:sp>
    </p:spTree>
    <p:extLst>
      <p:ext uri="{BB962C8B-B14F-4D97-AF65-F5344CB8AC3E}">
        <p14:creationId xmlns:p14="http://schemas.microsoft.com/office/powerpoint/2010/main" val="4143064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3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sz="4000" dirty="0"/>
              <a:t>Exam Scores vs. Study Hours: Test Statistic</a:t>
            </a:r>
          </a:p>
        </p:txBody>
      </p:sp>
      <p:sp>
        <p:nvSpPr>
          <p:cNvPr id="16" name="Text Box 7">
            <a:extLst>
              <a:ext uri="{FF2B5EF4-FFF2-40B4-BE49-F238E27FC236}">
                <a16:creationId xmlns:a16="http://schemas.microsoft.com/office/drawing/2014/main" id="{64F42015-3A79-4C40-9833-4AC19D742393}"/>
              </a:ext>
            </a:extLst>
          </p:cNvPr>
          <p:cNvSpPr txBox="1">
            <a:spLocks noChangeArrowheads="1"/>
          </p:cNvSpPr>
          <p:nvPr/>
        </p:nvSpPr>
        <p:spPr bwMode="auto">
          <a:xfrm>
            <a:off x="6172200" y="5867400"/>
            <a:ext cx="541020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600" b="1" dirty="0">
                <a:latin typeface="+mn-lt"/>
              </a:rPr>
              <a:t>There is strong evidence at the alpha = .05 level of significance to suggest that exam scores are linearly related to study hours (</a:t>
            </a:r>
            <a:r>
              <a:rPr lang="en-US" altLang="en-US" sz="1600" b="1" i="1" dirty="0">
                <a:latin typeface="+mn-lt"/>
              </a:rPr>
              <a:t>p</a:t>
            </a:r>
            <a:r>
              <a:rPr lang="en-US" altLang="en-US" sz="1600" b="1" dirty="0">
                <a:latin typeface="+mn-lt"/>
              </a:rPr>
              <a:t>-value = .0006).</a:t>
            </a:r>
          </a:p>
        </p:txBody>
      </p:sp>
      <p:sp>
        <p:nvSpPr>
          <p:cNvPr id="21" name="Text Box 7">
            <a:extLst>
              <a:ext uri="{FF2B5EF4-FFF2-40B4-BE49-F238E27FC236}">
                <a16:creationId xmlns:a16="http://schemas.microsoft.com/office/drawing/2014/main" id="{2D9E28F1-57E1-CF47-BD0C-BFA0DEAA6045}"/>
              </a:ext>
            </a:extLst>
          </p:cNvPr>
          <p:cNvSpPr txBox="1">
            <a:spLocks noChangeArrowheads="1"/>
          </p:cNvSpPr>
          <p:nvPr/>
        </p:nvSpPr>
        <p:spPr bwMode="auto">
          <a:xfrm>
            <a:off x="609600" y="5867400"/>
            <a:ext cx="54102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600" b="1" dirty="0">
                <a:latin typeface="+mn-lt"/>
              </a:rPr>
              <a:t>There is strong evidence at the alpha = .05 level of significance to suggest that exam scores are linearly related to study hours (</a:t>
            </a:r>
            <a:r>
              <a:rPr lang="en-US" altLang="en-US" sz="1600" b="1" i="1" dirty="0">
                <a:latin typeface="+mn-lt"/>
              </a:rPr>
              <a:t>p</a:t>
            </a:r>
            <a:r>
              <a:rPr lang="en-US" altLang="en-US" sz="1600" b="1" dirty="0">
                <a:latin typeface="+mn-lt"/>
              </a:rPr>
              <a:t>-value = .0006).</a:t>
            </a:r>
          </a:p>
        </p:txBody>
      </p:sp>
      <mc:AlternateContent xmlns:mc="http://schemas.openxmlformats.org/markup-compatibility/2006" xmlns:a14="http://schemas.microsoft.com/office/drawing/2010/main">
        <mc:Choice Requires="a14">
          <p:sp>
            <p:nvSpPr>
              <p:cNvPr id="22" name="Text Box 6"/>
              <p:cNvSpPr txBox="1">
                <a:spLocks noChangeArrowheads="1"/>
              </p:cNvSpPr>
              <p:nvPr/>
            </p:nvSpPr>
            <p:spPr bwMode="auto">
              <a:xfrm>
                <a:off x="609600" y="2362200"/>
                <a:ext cx="3912912" cy="803105"/>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800" dirty="0">
                    <a:latin typeface="+mn-lt"/>
                  </a:rPr>
                  <a:t>Critical value (use software)</a:t>
                </a:r>
              </a:p>
              <a:p>
                <a:pPr eaLnBrk="1" hangingPunct="1">
                  <a:spcBef>
                    <a:spcPct val="50000"/>
                  </a:spcBef>
                  <a:buFontTx/>
                  <a:buNone/>
                </a:pPr>
                <a14:m>
                  <m:oMath xmlns:m="http://schemas.openxmlformats.org/officeDocument/2006/math">
                    <m:r>
                      <a:rPr lang="en-US" altLang="en-US" sz="1800" i="1">
                        <a:latin typeface="Cambria Math" panose="02040503050406030204" pitchFamily="18" charset="0"/>
                        <a:ea typeface="Cambria Math" panose="02040503050406030204" pitchFamily="18" charset="0"/>
                        <a:cs typeface="Arial" charset="0"/>
                      </a:rPr>
                      <m:t>±</m:t>
                    </m:r>
                    <m:sSub>
                      <m:sSubPr>
                        <m:ctrlPr>
                          <a:rPr lang="en-US" altLang="en-US" sz="1800" i="1">
                            <a:latin typeface="Cambria Math" panose="02040503050406030204" pitchFamily="18" charset="0"/>
                            <a:ea typeface="Cambria Math" panose="02040503050406030204" pitchFamily="18" charset="0"/>
                            <a:cs typeface="Arial" charset="0"/>
                          </a:rPr>
                        </m:ctrlPr>
                      </m:sSubPr>
                      <m:e>
                        <m:r>
                          <a:rPr lang="en-US" altLang="en-US" sz="1800" i="1">
                            <a:latin typeface="Cambria Math" panose="02040503050406030204" pitchFamily="18" charset="0"/>
                            <a:ea typeface="Cambria Math" panose="02040503050406030204" pitchFamily="18" charset="0"/>
                            <a:cs typeface="Arial" charset="0"/>
                          </a:rPr>
                          <m:t>𝑡</m:t>
                        </m:r>
                      </m:e>
                      <m:sub>
                        <m:r>
                          <a:rPr lang="en-US" altLang="en-US" sz="1800" i="1">
                            <a:latin typeface="Cambria Math" panose="02040503050406030204" pitchFamily="18" charset="0"/>
                            <a:ea typeface="Cambria Math" panose="02040503050406030204" pitchFamily="18" charset="0"/>
                            <a:cs typeface="Arial" charset="0"/>
                          </a:rPr>
                          <m:t>.975, 8−2</m:t>
                        </m:r>
                      </m:sub>
                    </m:sSub>
                    <m:r>
                      <a:rPr lang="en-US" altLang="en-US" sz="1800" i="1">
                        <a:latin typeface="Cambria Math" panose="02040503050406030204" pitchFamily="18" charset="0"/>
                        <a:cs typeface="Arial" charset="0"/>
                      </a:rPr>
                      <m:t>=±2.</m:t>
                    </m:r>
                  </m:oMath>
                </a14:m>
                <a:r>
                  <a:rPr lang="en-US" altLang="en-US" sz="1800" dirty="0">
                    <a:latin typeface="+mn-lt"/>
                    <a:cs typeface="Arial" charset="0"/>
                  </a:rPr>
                  <a:t>201</a:t>
                </a:r>
              </a:p>
            </p:txBody>
          </p:sp>
        </mc:Choice>
        <mc:Fallback xmlns="">
          <p:sp>
            <p:nvSpPr>
              <p:cNvPr id="22" name="Text Box 6"/>
              <p:cNvSpPr txBox="1">
                <a:spLocks noRot="1" noChangeAspect="1" noMove="1" noResize="1" noEditPoints="1" noAdjustHandles="1" noChangeArrowheads="1" noChangeShapeType="1" noTextEdit="1"/>
              </p:cNvSpPr>
              <p:nvPr/>
            </p:nvSpPr>
            <p:spPr bwMode="auto">
              <a:xfrm>
                <a:off x="609600" y="2362200"/>
                <a:ext cx="3912912" cy="803105"/>
              </a:xfrm>
              <a:prstGeom prst="rect">
                <a:avLst/>
              </a:prstGeom>
              <a:blipFill>
                <a:blip r:embed="rId2"/>
                <a:stretch>
                  <a:fillRect l="-1246" t="-4580" b="-916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p:sp>
        <p:nvSpPr>
          <p:cNvPr id="24" name="TextBox 23">
            <a:extLst>
              <a:ext uri="{FF2B5EF4-FFF2-40B4-BE49-F238E27FC236}">
                <a16:creationId xmlns:a16="http://schemas.microsoft.com/office/drawing/2014/main" id="{6539D5F7-DB5D-48C3-A38A-31C20CA4459E}"/>
              </a:ext>
            </a:extLst>
          </p:cNvPr>
          <p:cNvSpPr txBox="1"/>
          <p:nvPr/>
        </p:nvSpPr>
        <p:spPr>
          <a:xfrm>
            <a:off x="609600" y="3124200"/>
            <a:ext cx="2084903" cy="338554"/>
          </a:xfrm>
          <a:prstGeom prst="rect">
            <a:avLst/>
          </a:prstGeom>
          <a:noFill/>
        </p:spPr>
        <p:txBody>
          <a:bodyPr wrap="square" rtlCol="0">
            <a:noAutofit/>
          </a:bodyPr>
          <a:lstStyle/>
          <a:p>
            <a:r>
              <a:rPr lang="en-US" sz="1600" dirty="0"/>
              <a:t>Test statistic</a:t>
            </a:r>
          </a:p>
        </p:txBody>
      </p: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5B04052F-AF4D-4737-9E7C-C4050BDF7B8F}"/>
                  </a:ext>
                </a:extLst>
              </p:cNvPr>
              <p:cNvSpPr txBox="1"/>
              <p:nvPr/>
            </p:nvSpPr>
            <p:spPr>
              <a:xfrm>
                <a:off x="591185" y="3505200"/>
                <a:ext cx="2479621" cy="1639423"/>
              </a:xfrm>
              <a:prstGeom prst="rect">
                <a:avLst/>
              </a:prstGeom>
              <a:noFill/>
            </p:spPr>
            <p:txBody>
              <a:bodyPr wrap="square" rtlCol="0">
                <a:no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𝑡</m:t>
                      </m:r>
                      <m:r>
                        <a:rPr lang="en-US" i="1" smtClean="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.8</m:t>
                          </m:r>
                          <m:r>
                            <a:rPr lang="en-US" b="0" i="1" smtClean="0">
                              <a:latin typeface="Cambria Math" panose="02040503050406030204" pitchFamily="18" charset="0"/>
                            </a:rPr>
                            <m:t>217</m:t>
                          </m:r>
                          <m:rad>
                            <m:radPr>
                              <m:degHide m:val="on"/>
                              <m:ctrlPr>
                                <a:rPr lang="en-US" i="1">
                                  <a:latin typeface="Cambria Math" panose="02040503050406030204" pitchFamily="18" charset="0"/>
                                </a:rPr>
                              </m:ctrlPr>
                            </m:radPr>
                            <m:deg/>
                            <m:e>
                              <m:r>
                                <a:rPr lang="en-US" b="0" i="1" smtClean="0">
                                  <a:latin typeface="Cambria Math" panose="02040503050406030204" pitchFamily="18" charset="0"/>
                                </a:rPr>
                                <m:t>13</m:t>
                              </m:r>
                              <m:r>
                                <a:rPr lang="en-US" i="1">
                                  <a:latin typeface="Cambria Math" panose="02040503050406030204" pitchFamily="18" charset="0"/>
                                </a:rPr>
                                <m:t> −2</m:t>
                              </m:r>
                            </m:e>
                          </m:rad>
                        </m:num>
                        <m:den>
                          <m:rad>
                            <m:radPr>
                              <m:degHide m:val="on"/>
                              <m:ctrlPr>
                                <a:rPr lang="en-US" i="1">
                                  <a:latin typeface="Cambria Math" panose="02040503050406030204" pitchFamily="18" charset="0"/>
                                </a:rPr>
                              </m:ctrlPr>
                            </m:radPr>
                            <m:deg/>
                            <m:e>
                              <m:r>
                                <a:rPr lang="en-US" i="1">
                                  <a:latin typeface="Cambria Math" panose="02040503050406030204" pitchFamily="18" charset="0"/>
                                </a:rPr>
                                <m:t>1 −</m:t>
                              </m:r>
                              <m:sSup>
                                <m:sSupPr>
                                  <m:ctrlPr>
                                    <a:rPr lang="en-US" i="1">
                                      <a:latin typeface="Cambria Math" panose="02040503050406030204" pitchFamily="18" charset="0"/>
                                    </a:rPr>
                                  </m:ctrlPr>
                                </m:sSupPr>
                                <m:e>
                                  <m:r>
                                    <a:rPr lang="en-US" i="1">
                                      <a:latin typeface="Cambria Math" panose="02040503050406030204" pitchFamily="18" charset="0"/>
                                    </a:rPr>
                                    <m:t>.8</m:t>
                                  </m:r>
                                  <m:r>
                                    <a:rPr lang="en-US" b="0" i="1" smtClean="0">
                                      <a:latin typeface="Cambria Math" panose="02040503050406030204" pitchFamily="18" charset="0"/>
                                    </a:rPr>
                                    <m:t>217</m:t>
                                  </m:r>
                                </m:e>
                                <m:sup>
                                  <m:r>
                                    <a:rPr lang="en-US" i="1">
                                      <a:latin typeface="Cambria Math" panose="02040503050406030204" pitchFamily="18" charset="0"/>
                                    </a:rPr>
                                    <m:t>2</m:t>
                                  </m:r>
                                </m:sup>
                              </m:sSup>
                            </m:e>
                          </m:rad>
                        </m:den>
                      </m:f>
                    </m:oMath>
                  </m:oMathPara>
                </a14:m>
                <a:endParaRPr lang="en-US" i="1" dirty="0"/>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.8</m:t>
                          </m:r>
                          <m:r>
                            <a:rPr lang="en-US" b="0" i="1" smtClean="0">
                              <a:latin typeface="Cambria Math" panose="02040503050406030204" pitchFamily="18" charset="0"/>
                            </a:rPr>
                            <m:t>217</m:t>
                          </m:r>
                          <m:rad>
                            <m:radPr>
                              <m:degHide m:val="on"/>
                              <m:ctrlPr>
                                <a:rPr lang="en-US" i="1">
                                  <a:latin typeface="Cambria Math" panose="02040503050406030204" pitchFamily="18" charset="0"/>
                                </a:rPr>
                              </m:ctrlPr>
                            </m:radPr>
                            <m:deg/>
                            <m:e>
                              <m:r>
                                <a:rPr lang="en-US" b="0" i="1" smtClean="0">
                                  <a:latin typeface="Cambria Math" panose="02040503050406030204" pitchFamily="18" charset="0"/>
                                </a:rPr>
                                <m:t>11</m:t>
                              </m:r>
                            </m:e>
                          </m:rad>
                        </m:num>
                        <m:den>
                          <m:rad>
                            <m:radPr>
                              <m:degHide m:val="on"/>
                              <m:ctrlPr>
                                <a:rPr lang="en-US" i="1">
                                  <a:latin typeface="Cambria Math" panose="02040503050406030204" pitchFamily="18" charset="0"/>
                                </a:rPr>
                              </m:ctrlPr>
                            </m:radPr>
                            <m:deg/>
                            <m:e>
                              <m:r>
                                <a:rPr lang="en-US" i="1">
                                  <a:latin typeface="Cambria Math" panose="02040503050406030204" pitchFamily="18" charset="0"/>
                                </a:rPr>
                                <m:t>1−.</m:t>
                              </m:r>
                              <m:r>
                                <a:rPr lang="en-US" b="0" i="1" smtClean="0">
                                  <a:latin typeface="Cambria Math" panose="02040503050406030204" pitchFamily="18" charset="0"/>
                                </a:rPr>
                                <m:t>6752</m:t>
                              </m:r>
                            </m:e>
                          </m:rad>
                        </m:den>
                      </m:f>
                      <m:r>
                        <a:rPr lang="en-US" i="1">
                          <a:latin typeface="Cambria Math" panose="02040503050406030204" pitchFamily="18" charset="0"/>
                        </a:rPr>
                        <m:t> </m:t>
                      </m:r>
                    </m:oMath>
                  </m:oMathPara>
                </a14:m>
                <a:endParaRPr lang="en-US" dirty="0"/>
              </a:p>
              <a:p>
                <a14:m>
                  <m:oMath xmlns:m="http://schemas.openxmlformats.org/officeDocument/2006/math">
                    <m:r>
                      <a:rPr lang="en-US" i="1">
                        <a:latin typeface="Cambria Math" panose="02040503050406030204" pitchFamily="18" charset="0"/>
                      </a:rPr>
                      <m:t>=</m:t>
                    </m:r>
                  </m:oMath>
                </a14:m>
                <a:r>
                  <a:rPr lang="en-US" dirty="0"/>
                  <a:t> 4.7818</a:t>
                </a:r>
              </a:p>
            </p:txBody>
          </p:sp>
        </mc:Choice>
        <mc:Fallback xmlns="">
          <p:sp>
            <p:nvSpPr>
              <p:cNvPr id="25" name="TextBox 24">
                <a:extLst>
                  <a:ext uri="{FF2B5EF4-FFF2-40B4-BE49-F238E27FC236}">
                    <a16:creationId xmlns:a16="http://schemas.microsoft.com/office/drawing/2014/main" id="{5B04052F-AF4D-4737-9E7C-C4050BDF7B8F}"/>
                  </a:ext>
                </a:extLst>
              </p:cNvPr>
              <p:cNvSpPr txBox="1">
                <a:spLocks noRot="1" noChangeAspect="1" noMove="1" noResize="1" noEditPoints="1" noAdjustHandles="1" noChangeArrowheads="1" noChangeShapeType="1" noTextEdit="1"/>
              </p:cNvSpPr>
              <p:nvPr/>
            </p:nvSpPr>
            <p:spPr>
              <a:xfrm>
                <a:off x="591185" y="3505200"/>
                <a:ext cx="2479621" cy="1639423"/>
              </a:xfrm>
              <a:prstGeom prst="rect">
                <a:avLst/>
              </a:prstGeom>
              <a:blipFill>
                <a:blip r:embed="rId3"/>
                <a:stretch>
                  <a:fillRect b="-5204"/>
                </a:stretch>
              </a:blipFill>
            </p:spPr>
            <p:txBody>
              <a:bodyPr/>
              <a:lstStyle/>
              <a:p>
                <a:r>
                  <a:rPr lang="en-US">
                    <a:noFill/>
                  </a:rPr>
                  <a:t> </a:t>
                </a:r>
              </a:p>
            </p:txBody>
          </p:sp>
        </mc:Fallback>
      </mc:AlternateContent>
      <p:sp>
        <p:nvSpPr>
          <p:cNvPr id="26" name="TextBox 25">
            <a:extLst>
              <a:ext uri="{FF2B5EF4-FFF2-40B4-BE49-F238E27FC236}">
                <a16:creationId xmlns:a16="http://schemas.microsoft.com/office/drawing/2014/main" id="{4025F1A6-2D2E-4519-81E0-28C30DEF2C0B}"/>
              </a:ext>
            </a:extLst>
          </p:cNvPr>
          <p:cNvSpPr txBox="1"/>
          <p:nvPr/>
        </p:nvSpPr>
        <p:spPr>
          <a:xfrm>
            <a:off x="591185" y="5105400"/>
            <a:ext cx="1923415" cy="369332"/>
          </a:xfrm>
          <a:prstGeom prst="rect">
            <a:avLst/>
          </a:prstGeom>
          <a:noFill/>
        </p:spPr>
        <p:txBody>
          <a:bodyPr wrap="square" rtlCol="0">
            <a:noAutofit/>
          </a:bodyPr>
          <a:lstStyle/>
          <a:p>
            <a:r>
              <a:rPr lang="en-US" i="1" dirty="0"/>
              <a:t>p</a:t>
            </a:r>
            <a:r>
              <a:rPr lang="en-US" dirty="0"/>
              <a:t>-Value = .0006</a:t>
            </a: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B8135507-C311-AD42-95F0-83906F012CC8}"/>
                  </a:ext>
                </a:extLst>
              </p:cNvPr>
              <p:cNvSpPr txBox="1"/>
              <p:nvPr/>
            </p:nvSpPr>
            <p:spPr>
              <a:xfrm>
                <a:off x="612155" y="1628050"/>
                <a:ext cx="1435778" cy="738664"/>
              </a:xfrm>
              <a:prstGeom prst="rect">
                <a:avLst/>
              </a:prstGeom>
              <a:noFill/>
            </p:spPr>
            <p:txBody>
              <a:bodyPr wrap="none" lIns="0" tIns="0" rIns="0" bIns="0" rtlCol="0">
                <a:no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𝐻</m:t>
                      </m:r>
                      <m:r>
                        <a:rPr lang="en-US" sz="2400" b="0" i="1" baseline="-25000" smtClean="0">
                          <a:latin typeface="Cambria Math" panose="02040503050406030204" pitchFamily="18" charset="0"/>
                        </a:rPr>
                        <m:t>0</m:t>
                      </m:r>
                      <m:r>
                        <a:rPr lang="en-US" sz="2400" i="1">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𝜌</m:t>
                      </m:r>
                      <m:r>
                        <a:rPr lang="en-US" sz="2400" i="1">
                          <a:latin typeface="Cambria Math" panose="02040503050406030204" pitchFamily="18" charset="0"/>
                          <a:ea typeface="Cambria Math" panose="02040503050406030204" pitchFamily="18" charset="0"/>
                        </a:rPr>
                        <m:t>=0</m:t>
                      </m:r>
                    </m:oMath>
                  </m:oMathPara>
                </a14:m>
                <a:endParaRPr lang="en-US" sz="240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𝐻</m:t>
                      </m:r>
                      <m:r>
                        <a:rPr lang="en-US" sz="2400" i="1" baseline="-25000">
                          <a:latin typeface="Cambria Math" panose="02040503050406030204" pitchFamily="18" charset="0"/>
                        </a:rPr>
                        <m:t>𝑎</m:t>
                      </m:r>
                      <m:r>
                        <a:rPr lang="en-US" sz="2400" i="1">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𝜌</m:t>
                      </m:r>
                      <m:r>
                        <a:rPr lang="en-US" sz="2400" i="1">
                          <a:latin typeface="Cambria Math" panose="02040503050406030204" pitchFamily="18" charset="0"/>
                          <a:ea typeface="Cambria Math" panose="02040503050406030204" pitchFamily="18" charset="0"/>
                        </a:rPr>
                        <m:t>≠0</m:t>
                      </m:r>
                    </m:oMath>
                  </m:oMathPara>
                </a14:m>
                <a:endParaRPr lang="en-US" sz="2400" dirty="0"/>
              </a:p>
            </p:txBody>
          </p:sp>
        </mc:Choice>
        <mc:Fallback xmlns="">
          <p:sp>
            <p:nvSpPr>
              <p:cNvPr id="27" name="TextBox 26">
                <a:extLst>
                  <a:ext uri="{FF2B5EF4-FFF2-40B4-BE49-F238E27FC236}">
                    <a16:creationId xmlns:a16="http://schemas.microsoft.com/office/drawing/2014/main" id="{B8135507-C311-AD42-95F0-83906F012CC8}"/>
                  </a:ext>
                </a:extLst>
              </p:cNvPr>
              <p:cNvSpPr txBox="1">
                <a:spLocks noRot="1" noChangeAspect="1" noMove="1" noResize="1" noEditPoints="1" noAdjustHandles="1" noChangeArrowheads="1" noChangeShapeType="1" noTextEdit="1"/>
              </p:cNvSpPr>
              <p:nvPr/>
            </p:nvSpPr>
            <p:spPr>
              <a:xfrm>
                <a:off x="612155" y="1628050"/>
                <a:ext cx="1435778" cy="738664"/>
              </a:xfrm>
              <a:prstGeom prst="rect">
                <a:avLst/>
              </a:prstGeom>
              <a:blipFill>
                <a:blip r:embed="rId4"/>
                <a:stretch>
                  <a:fillRect l="-1695" r="-2119" b="-14050"/>
                </a:stretch>
              </a:blipFill>
            </p:spPr>
            <p:txBody>
              <a:bodyPr/>
              <a:lstStyle/>
              <a:p>
                <a:r>
                  <a:rPr lang="en-US">
                    <a:noFill/>
                  </a:rPr>
                  <a:t> </a:t>
                </a:r>
              </a:p>
            </p:txBody>
          </p:sp>
        </mc:Fallback>
      </mc:AlternateContent>
      <p:sp>
        <p:nvSpPr>
          <p:cNvPr id="29" name="TextBox 28">
            <a:extLst>
              <a:ext uri="{FF2B5EF4-FFF2-40B4-BE49-F238E27FC236}">
                <a16:creationId xmlns:a16="http://schemas.microsoft.com/office/drawing/2014/main" id="{19ADD729-F161-6448-9318-43D74710420F}"/>
              </a:ext>
            </a:extLst>
          </p:cNvPr>
          <p:cNvSpPr txBox="1"/>
          <p:nvPr/>
        </p:nvSpPr>
        <p:spPr>
          <a:xfrm>
            <a:off x="591185" y="5410200"/>
            <a:ext cx="3931327" cy="369332"/>
          </a:xfrm>
          <a:prstGeom prst="rect">
            <a:avLst/>
          </a:prstGeom>
          <a:noFill/>
        </p:spPr>
        <p:txBody>
          <a:bodyPr wrap="square" rtlCol="0">
            <a:noAutofit/>
          </a:bodyPr>
          <a:lstStyle/>
          <a:p>
            <a:r>
              <a:rPr lang="en-US" dirty="0"/>
              <a:t>Reject H</a:t>
            </a:r>
            <a:r>
              <a:rPr lang="en-US" baseline="-25000" dirty="0"/>
              <a:t>0</a:t>
            </a:r>
            <a:r>
              <a:rPr lang="en-US" dirty="0"/>
              <a:t> (at level alpha = 0.05)</a:t>
            </a:r>
          </a:p>
        </p:txBody>
      </p:sp>
      <mc:AlternateContent xmlns:mc="http://schemas.openxmlformats.org/markup-compatibility/2006" xmlns:a14="http://schemas.microsoft.com/office/drawing/2010/main">
        <mc:Choice Requires="a14">
          <p:sp>
            <p:nvSpPr>
              <p:cNvPr id="31" name="Text Box 6"/>
              <p:cNvSpPr txBox="1">
                <a:spLocks noChangeArrowheads="1"/>
              </p:cNvSpPr>
              <p:nvPr/>
            </p:nvSpPr>
            <p:spPr bwMode="auto">
              <a:xfrm>
                <a:off x="7115067" y="2362200"/>
                <a:ext cx="3912912" cy="803105"/>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800" dirty="0">
                    <a:latin typeface="+mn-lt"/>
                  </a:rPr>
                  <a:t>Critical value</a:t>
                </a:r>
              </a:p>
              <a:p>
                <a:pPr eaLnBrk="1" hangingPunct="1">
                  <a:spcBef>
                    <a:spcPct val="50000"/>
                  </a:spcBef>
                  <a:buFontTx/>
                  <a:buNone/>
                </a:pPr>
                <a14:m>
                  <m:oMath xmlns:m="http://schemas.openxmlformats.org/officeDocument/2006/math">
                    <m:r>
                      <a:rPr lang="en-US" altLang="en-US" sz="1800" i="1">
                        <a:latin typeface="Cambria Math" panose="02040503050406030204" pitchFamily="18" charset="0"/>
                        <a:ea typeface="Cambria Math" panose="02040503050406030204" pitchFamily="18" charset="0"/>
                        <a:cs typeface="Arial" charset="0"/>
                      </a:rPr>
                      <m:t>±</m:t>
                    </m:r>
                    <m:sSub>
                      <m:sSubPr>
                        <m:ctrlPr>
                          <a:rPr lang="en-US" altLang="en-US" sz="1800" i="1">
                            <a:latin typeface="Cambria Math" panose="02040503050406030204" pitchFamily="18" charset="0"/>
                            <a:ea typeface="Cambria Math" panose="02040503050406030204" pitchFamily="18" charset="0"/>
                            <a:cs typeface="Arial" charset="0"/>
                          </a:rPr>
                        </m:ctrlPr>
                      </m:sSubPr>
                      <m:e>
                        <m:r>
                          <a:rPr lang="en-US" altLang="en-US" sz="1800" i="1">
                            <a:latin typeface="Cambria Math" panose="02040503050406030204" pitchFamily="18" charset="0"/>
                            <a:ea typeface="Cambria Math" panose="02040503050406030204" pitchFamily="18" charset="0"/>
                            <a:cs typeface="Arial" charset="0"/>
                          </a:rPr>
                          <m:t>𝑡</m:t>
                        </m:r>
                      </m:e>
                      <m:sub>
                        <m:r>
                          <a:rPr lang="en-US" altLang="en-US" sz="1800" i="1">
                            <a:latin typeface="Cambria Math" panose="02040503050406030204" pitchFamily="18" charset="0"/>
                            <a:ea typeface="Cambria Math" panose="02040503050406030204" pitchFamily="18" charset="0"/>
                            <a:cs typeface="Arial" charset="0"/>
                          </a:rPr>
                          <m:t>.975, 8−2</m:t>
                        </m:r>
                      </m:sub>
                    </m:sSub>
                    <m:r>
                      <a:rPr lang="en-US" altLang="en-US" sz="1800" i="1">
                        <a:latin typeface="Cambria Math" panose="02040503050406030204" pitchFamily="18" charset="0"/>
                        <a:cs typeface="Arial" charset="0"/>
                      </a:rPr>
                      <m:t>=±2.</m:t>
                    </m:r>
                  </m:oMath>
                </a14:m>
                <a:r>
                  <a:rPr lang="en-US" altLang="en-US" sz="1800" dirty="0">
                    <a:latin typeface="+mn-lt"/>
                    <a:cs typeface="Arial" charset="0"/>
                  </a:rPr>
                  <a:t>201</a:t>
                </a:r>
              </a:p>
            </p:txBody>
          </p:sp>
        </mc:Choice>
        <mc:Fallback xmlns="">
          <p:sp>
            <p:nvSpPr>
              <p:cNvPr id="31" name="Text Box 6"/>
              <p:cNvSpPr txBox="1">
                <a:spLocks noRot="1" noChangeAspect="1" noMove="1" noResize="1" noEditPoints="1" noAdjustHandles="1" noChangeArrowheads="1" noChangeShapeType="1" noTextEdit="1"/>
              </p:cNvSpPr>
              <p:nvPr/>
            </p:nvSpPr>
            <p:spPr bwMode="auto">
              <a:xfrm>
                <a:off x="7115067" y="2362200"/>
                <a:ext cx="3912912" cy="803105"/>
              </a:xfrm>
              <a:prstGeom prst="rect">
                <a:avLst/>
              </a:prstGeom>
              <a:blipFill>
                <a:blip r:embed="rId5"/>
                <a:stretch>
                  <a:fillRect l="-1246" t="-4580" b="-916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p:sp>
        <p:nvSpPr>
          <p:cNvPr id="33" name="TextBox 32">
            <a:extLst>
              <a:ext uri="{FF2B5EF4-FFF2-40B4-BE49-F238E27FC236}">
                <a16:creationId xmlns:a16="http://schemas.microsoft.com/office/drawing/2014/main" id="{6539D5F7-DB5D-48C3-A38A-31C20CA4459E}"/>
              </a:ext>
            </a:extLst>
          </p:cNvPr>
          <p:cNvSpPr txBox="1"/>
          <p:nvPr/>
        </p:nvSpPr>
        <p:spPr>
          <a:xfrm>
            <a:off x="7115067" y="3276600"/>
            <a:ext cx="2084903" cy="338554"/>
          </a:xfrm>
          <a:prstGeom prst="rect">
            <a:avLst/>
          </a:prstGeom>
          <a:noFill/>
        </p:spPr>
        <p:txBody>
          <a:bodyPr wrap="square" rtlCol="0">
            <a:noAutofit/>
          </a:bodyPr>
          <a:lstStyle/>
          <a:p>
            <a:r>
              <a:rPr lang="en-US" sz="1600" dirty="0"/>
              <a:t>Test statistic</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5B04052F-AF4D-4737-9E7C-C4050BDF7B8F}"/>
                  </a:ext>
                </a:extLst>
              </p:cNvPr>
              <p:cNvSpPr txBox="1"/>
              <p:nvPr/>
            </p:nvSpPr>
            <p:spPr>
              <a:xfrm>
                <a:off x="7096652" y="3505200"/>
                <a:ext cx="2479621" cy="1533946"/>
              </a:xfrm>
              <a:prstGeom prst="rect">
                <a:avLst/>
              </a:prstGeom>
              <a:noFill/>
            </p:spPr>
            <p:txBody>
              <a:bodyPr wrap="square" rtlCol="0">
                <a:no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𝑠𝑡𝑎𝑡</m:t>
                          </m:r>
                        </m:sub>
                      </m:sSub>
                      <m:r>
                        <a:rPr lang="en-US" i="1">
                          <a:latin typeface="Cambria Math" panose="02040503050406030204" pitchFamily="18" charset="0"/>
                        </a:rPr>
                        <m:t> =</m:t>
                      </m:r>
                      <m:f>
                        <m:fPr>
                          <m:ctrlPr>
                            <a:rPr lang="en-US" i="1">
                              <a:latin typeface="Cambria Math" panose="02040503050406030204" pitchFamily="18" charset="0"/>
                            </a:rPr>
                          </m:ctrlPr>
                        </m:fPr>
                        <m:num>
                          <m:sSub>
                            <m:sSubPr>
                              <m:ctrlPr>
                                <a:rPr lang="en-US" i="1">
                                  <a:latin typeface="Cambria Math" panose="02040503050406030204" pitchFamily="18" charset="0"/>
                                  <a:ea typeface="Cambria Math" panose="02040503050406030204" pitchFamily="18" charset="0"/>
                                </a:rPr>
                              </m:ctrlPr>
                            </m:sSubPr>
                            <m:e>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−0</m:t>
                          </m:r>
                        </m:num>
                        <m:den>
                          <m:r>
                            <a:rPr lang="en-US" i="1">
                              <a:latin typeface="Cambria Math" panose="02040503050406030204" pitchFamily="18" charset="0"/>
                            </a:rPr>
                            <m:t>𝑆𝐸</m:t>
                          </m:r>
                          <m:r>
                            <a:rPr lang="en-US" i="1">
                              <a:latin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m:t>
                          </m:r>
                        </m:den>
                      </m:f>
                    </m:oMath>
                  </m:oMathPara>
                </a14:m>
                <a:endParaRPr lang="en-US" i="1" dirty="0"/>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6.708</m:t>
                          </m:r>
                        </m:num>
                        <m:den>
                          <m:r>
                            <a:rPr lang="en-US" i="1">
                              <a:latin typeface="Cambria Math" panose="02040503050406030204" pitchFamily="18" charset="0"/>
                              <a:ea typeface="Cambria Math" panose="02040503050406030204" pitchFamily="18" charset="0"/>
                            </a:rPr>
                            <m:t>1.403</m:t>
                          </m:r>
                        </m:den>
                      </m:f>
                    </m:oMath>
                  </m:oMathPara>
                </a14:m>
                <a:endParaRPr lang="en-US" dirty="0"/>
              </a:p>
              <a:p>
                <a:r>
                  <a:rPr lang="en-US" dirty="0"/>
                  <a:t>       </a:t>
                </a:r>
                <a14:m>
                  <m:oMath xmlns:m="http://schemas.openxmlformats.org/officeDocument/2006/math">
                    <m:r>
                      <a:rPr lang="en-US" i="1">
                        <a:latin typeface="Cambria Math" panose="02040503050406030204" pitchFamily="18" charset="0"/>
                      </a:rPr>
                      <m:t>=</m:t>
                    </m:r>
                  </m:oMath>
                </a14:m>
                <a:r>
                  <a:rPr lang="en-US" dirty="0"/>
                  <a:t> 4.782</a:t>
                </a:r>
              </a:p>
            </p:txBody>
          </p:sp>
        </mc:Choice>
        <mc:Fallback xmlns="">
          <p:sp>
            <p:nvSpPr>
              <p:cNvPr id="34" name="TextBox 33">
                <a:extLst>
                  <a:ext uri="{FF2B5EF4-FFF2-40B4-BE49-F238E27FC236}">
                    <a16:creationId xmlns:a16="http://schemas.microsoft.com/office/drawing/2014/main" id="{5B04052F-AF4D-4737-9E7C-C4050BDF7B8F}"/>
                  </a:ext>
                </a:extLst>
              </p:cNvPr>
              <p:cNvSpPr txBox="1">
                <a:spLocks noRot="1" noChangeAspect="1" noMove="1" noResize="1" noEditPoints="1" noAdjustHandles="1" noChangeArrowheads="1" noChangeShapeType="1" noTextEdit="1"/>
              </p:cNvSpPr>
              <p:nvPr/>
            </p:nvSpPr>
            <p:spPr>
              <a:xfrm>
                <a:off x="7096652" y="3505200"/>
                <a:ext cx="2479621" cy="1533946"/>
              </a:xfrm>
              <a:prstGeom prst="rect">
                <a:avLst/>
              </a:prstGeom>
              <a:blipFill>
                <a:blip r:embed="rId6"/>
                <a:stretch>
                  <a:fillRect b="-5556"/>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4025F1A6-2D2E-4519-81E0-28C30DEF2C0B}"/>
              </a:ext>
            </a:extLst>
          </p:cNvPr>
          <p:cNvSpPr txBox="1"/>
          <p:nvPr/>
        </p:nvSpPr>
        <p:spPr>
          <a:xfrm>
            <a:off x="7096652" y="5105400"/>
            <a:ext cx="1923415" cy="369332"/>
          </a:xfrm>
          <a:prstGeom prst="rect">
            <a:avLst/>
          </a:prstGeom>
          <a:noFill/>
        </p:spPr>
        <p:txBody>
          <a:bodyPr wrap="square" rtlCol="0">
            <a:noAutofit/>
          </a:bodyPr>
          <a:lstStyle/>
          <a:p>
            <a:r>
              <a:rPr lang="en-US" i="1" dirty="0"/>
              <a:t>p</a:t>
            </a:r>
            <a:r>
              <a:rPr lang="en-US" dirty="0"/>
              <a:t>-Value = .0006</a:t>
            </a:r>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B8135507-C311-AD42-95F0-83906F012CC8}"/>
                  </a:ext>
                </a:extLst>
              </p:cNvPr>
              <p:cNvSpPr txBox="1"/>
              <p:nvPr/>
            </p:nvSpPr>
            <p:spPr>
              <a:xfrm>
                <a:off x="7117622" y="1628050"/>
                <a:ext cx="1554272" cy="738664"/>
              </a:xfrm>
              <a:prstGeom prst="rect">
                <a:avLst/>
              </a:prstGeom>
              <a:noFill/>
            </p:spPr>
            <p:txBody>
              <a:bodyPr wrap="none" lIns="0" tIns="0" rIns="0" bIns="0" rtlCol="0">
                <a:no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𝐻</m:t>
                      </m:r>
                      <m:r>
                        <a:rPr lang="en-US" sz="2400" b="0" i="1" baseline="-25000" smtClean="0">
                          <a:latin typeface="Cambria Math" panose="02040503050406030204" pitchFamily="18" charset="0"/>
                        </a:rPr>
                        <m:t>0</m:t>
                      </m:r>
                      <m:r>
                        <a:rPr lang="en-US" sz="2400" i="1">
                          <a:latin typeface="Cambria Math" panose="02040503050406030204" pitchFamily="18" charset="0"/>
                        </a:rPr>
                        <m:t>: </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ea typeface="Cambria Math" panose="02040503050406030204" pitchFamily="18" charset="0"/>
                        </a:rPr>
                        <m:t>=0</m:t>
                      </m:r>
                    </m:oMath>
                  </m:oMathPara>
                </a14:m>
                <a:endParaRPr lang="en-US" sz="2400" i="1"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𝐻</m:t>
                      </m:r>
                      <m:r>
                        <a:rPr lang="en-US" sz="2400" i="1" baseline="-25000">
                          <a:latin typeface="Cambria Math" panose="02040503050406030204" pitchFamily="18" charset="0"/>
                        </a:rPr>
                        <m:t>𝑎</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ea typeface="Cambria Math" panose="02040503050406030204" pitchFamily="18" charset="0"/>
                        </a:rPr>
                        <m:t>≠0</m:t>
                      </m:r>
                    </m:oMath>
                  </m:oMathPara>
                </a14:m>
                <a:endParaRPr lang="en-US" sz="2400" dirty="0"/>
              </a:p>
            </p:txBody>
          </p:sp>
        </mc:Choice>
        <mc:Fallback xmlns="">
          <p:sp>
            <p:nvSpPr>
              <p:cNvPr id="36" name="TextBox 35">
                <a:extLst>
                  <a:ext uri="{FF2B5EF4-FFF2-40B4-BE49-F238E27FC236}">
                    <a16:creationId xmlns:a16="http://schemas.microsoft.com/office/drawing/2014/main" id="{B8135507-C311-AD42-95F0-83906F012CC8}"/>
                  </a:ext>
                </a:extLst>
              </p:cNvPr>
              <p:cNvSpPr txBox="1">
                <a:spLocks noRot="1" noChangeAspect="1" noMove="1" noResize="1" noEditPoints="1" noAdjustHandles="1" noChangeArrowheads="1" noChangeShapeType="1" noTextEdit="1"/>
              </p:cNvSpPr>
              <p:nvPr/>
            </p:nvSpPr>
            <p:spPr>
              <a:xfrm>
                <a:off x="7117622" y="1628050"/>
                <a:ext cx="1554272" cy="738664"/>
              </a:xfrm>
              <a:prstGeom prst="rect">
                <a:avLst/>
              </a:prstGeom>
              <a:blipFill>
                <a:blip r:embed="rId7"/>
                <a:stretch>
                  <a:fillRect l="-1961" r="-1569" b="-19008"/>
                </a:stretch>
              </a:blipFill>
            </p:spPr>
            <p:txBody>
              <a:bodyPr/>
              <a:lstStyle/>
              <a:p>
                <a:r>
                  <a:rPr lang="en-US">
                    <a:noFill/>
                  </a:rPr>
                  <a:t> </a:t>
                </a:r>
              </a:p>
            </p:txBody>
          </p:sp>
        </mc:Fallback>
      </mc:AlternateContent>
      <p:sp>
        <p:nvSpPr>
          <p:cNvPr id="37" name="TextBox 36">
            <a:extLst>
              <a:ext uri="{FF2B5EF4-FFF2-40B4-BE49-F238E27FC236}">
                <a16:creationId xmlns:a16="http://schemas.microsoft.com/office/drawing/2014/main" id="{19ADD729-F161-6448-9318-43D74710420F}"/>
              </a:ext>
            </a:extLst>
          </p:cNvPr>
          <p:cNvSpPr txBox="1"/>
          <p:nvPr/>
        </p:nvSpPr>
        <p:spPr>
          <a:xfrm>
            <a:off x="7096652" y="5410200"/>
            <a:ext cx="3931327" cy="369332"/>
          </a:xfrm>
          <a:prstGeom prst="rect">
            <a:avLst/>
          </a:prstGeom>
          <a:noFill/>
        </p:spPr>
        <p:txBody>
          <a:bodyPr wrap="square" rtlCol="0">
            <a:noAutofit/>
          </a:bodyPr>
          <a:lstStyle/>
          <a:p>
            <a:r>
              <a:rPr lang="en-US" dirty="0"/>
              <a:t>Reject H</a:t>
            </a:r>
            <a:r>
              <a:rPr lang="en-US" baseline="-25000" dirty="0"/>
              <a:t>0</a:t>
            </a:r>
            <a:r>
              <a:rPr lang="en-US" dirty="0"/>
              <a:t> (at level alpha = 0.05)</a:t>
            </a:r>
          </a:p>
        </p:txBody>
      </p: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4055CABE-18C0-4D95-A299-AB9AF7CC9A71}"/>
                  </a:ext>
                </a:extLst>
              </p:cNvPr>
              <p:cNvSpPr txBox="1"/>
              <p:nvPr/>
            </p:nvSpPr>
            <p:spPr>
              <a:xfrm>
                <a:off x="2438400" y="1628050"/>
                <a:ext cx="1726498" cy="726930"/>
              </a:xfrm>
              <a:prstGeom prst="rect">
                <a:avLst/>
              </a:prstGeom>
              <a:noFill/>
            </p:spPr>
            <p:txBody>
              <a:bodyPr wrap="none" rtlCol="0">
                <a:noAutofit/>
              </a:bodyPr>
              <a:lstStyle/>
              <a:p>
                <a:pPr/>
                <a14:m>
                  <m:oMathPara xmlns:m="http://schemas.openxmlformats.org/officeDocument/2006/math">
                    <m:oMathParaPr>
                      <m:jc m:val="centerGroup"/>
                    </m:oMathParaPr>
                    <m:oMath xmlns:m="http://schemas.openxmlformats.org/officeDocument/2006/math">
                      <m:f>
                        <m:fPr>
                          <m:ctrlPr>
                            <a:rPr lang="en-US" i="1">
                              <a:latin typeface="Cambria Math" panose="02040503050406030204" pitchFamily="18" charset="0"/>
                            </a:rPr>
                          </m:ctrlPr>
                        </m:fPr>
                        <m:num>
                          <m:r>
                            <a:rPr lang="en-US" i="1">
                              <a:latin typeface="Cambria Math"/>
                            </a:rPr>
                            <m:t>𝑟</m:t>
                          </m:r>
                          <m:rad>
                            <m:radPr>
                              <m:degHide m:val="on"/>
                              <m:ctrlPr>
                                <a:rPr lang="en-US" i="1">
                                  <a:latin typeface="Cambria Math" panose="02040503050406030204" pitchFamily="18" charset="0"/>
                                </a:rPr>
                              </m:ctrlPr>
                            </m:radPr>
                            <m:deg/>
                            <m:e>
                              <m:r>
                                <a:rPr lang="en-US" i="1">
                                  <a:latin typeface="Cambria Math"/>
                                </a:rPr>
                                <m:t>𝑛</m:t>
                              </m:r>
                              <m:r>
                                <a:rPr lang="en-US" i="1">
                                  <a:latin typeface="Cambria Math"/>
                                </a:rPr>
                                <m:t> −2</m:t>
                              </m:r>
                            </m:e>
                          </m:rad>
                        </m:num>
                        <m:den>
                          <m:rad>
                            <m:radPr>
                              <m:degHide m:val="on"/>
                              <m:ctrlPr>
                                <a:rPr lang="en-US" i="1">
                                  <a:latin typeface="Cambria Math" panose="02040503050406030204" pitchFamily="18" charset="0"/>
                                </a:rPr>
                              </m:ctrlPr>
                            </m:radPr>
                            <m:deg/>
                            <m:e>
                              <m:r>
                                <a:rPr lang="en-US" i="1">
                                  <a:latin typeface="Cambria Math"/>
                                </a:rPr>
                                <m:t>1 −</m:t>
                              </m:r>
                              <m:sSup>
                                <m:sSupPr>
                                  <m:ctrlPr>
                                    <a:rPr lang="en-US" i="1">
                                      <a:latin typeface="Cambria Math" panose="02040503050406030204" pitchFamily="18" charset="0"/>
                                    </a:rPr>
                                  </m:ctrlPr>
                                </m:sSupPr>
                                <m:e>
                                  <m:r>
                                    <a:rPr lang="en-US" i="1">
                                      <a:latin typeface="Cambria Math"/>
                                    </a:rPr>
                                    <m:t>𝑟</m:t>
                                  </m:r>
                                </m:e>
                                <m:sup>
                                  <m:r>
                                    <a:rPr lang="en-US" i="1">
                                      <a:latin typeface="Cambria Math"/>
                                    </a:rPr>
                                    <m:t>2</m:t>
                                  </m:r>
                                </m:sup>
                              </m:sSup>
                            </m:e>
                          </m:rad>
                        </m:den>
                      </m:f>
                      <m:r>
                        <a:rPr lang="en-US" i="1">
                          <a:latin typeface="Cambria Math"/>
                        </a:rPr>
                        <m:t>~</m:t>
                      </m:r>
                      <m:sSub>
                        <m:sSubPr>
                          <m:ctrlPr>
                            <a:rPr lang="en-US" i="1">
                              <a:latin typeface="Cambria Math" panose="02040503050406030204" pitchFamily="18" charset="0"/>
                            </a:rPr>
                          </m:ctrlPr>
                        </m:sSubPr>
                        <m:e>
                          <m:r>
                            <a:rPr lang="en-US" i="1">
                              <a:latin typeface="Cambria Math"/>
                            </a:rPr>
                            <m:t>𝑡</m:t>
                          </m:r>
                        </m:e>
                        <m:sub>
                          <m:r>
                            <a:rPr lang="en-US" i="1">
                              <a:latin typeface="Cambria Math"/>
                            </a:rPr>
                            <m:t>𝑛</m:t>
                          </m:r>
                          <m:r>
                            <a:rPr lang="en-US" i="1">
                              <a:latin typeface="Cambria Math"/>
                            </a:rPr>
                            <m:t>−2</m:t>
                          </m:r>
                        </m:sub>
                      </m:sSub>
                    </m:oMath>
                  </m:oMathPara>
                </a14:m>
                <a:endParaRPr lang="en-US" i="1" dirty="0">
                  <a:latin typeface="Cambria Math"/>
                </a:endParaRPr>
              </a:p>
            </p:txBody>
          </p:sp>
        </mc:Choice>
        <mc:Fallback xmlns="">
          <p:sp>
            <p:nvSpPr>
              <p:cNvPr id="38" name="TextBox 37">
                <a:extLst>
                  <a:ext uri="{FF2B5EF4-FFF2-40B4-BE49-F238E27FC236}">
                    <a16:creationId xmlns:a16="http://schemas.microsoft.com/office/drawing/2014/main" id="{4055CABE-18C0-4D95-A299-AB9AF7CC9A71}"/>
                  </a:ext>
                </a:extLst>
              </p:cNvPr>
              <p:cNvSpPr txBox="1">
                <a:spLocks noRot="1" noChangeAspect="1" noMove="1" noResize="1" noEditPoints="1" noAdjustHandles="1" noChangeArrowheads="1" noChangeShapeType="1" noTextEdit="1"/>
              </p:cNvSpPr>
              <p:nvPr/>
            </p:nvSpPr>
            <p:spPr>
              <a:xfrm>
                <a:off x="2438400" y="1628050"/>
                <a:ext cx="1726498" cy="726930"/>
              </a:xfrm>
              <a:prstGeom prst="rect">
                <a:avLst/>
              </a:prstGeom>
              <a:blipFill>
                <a:blip r:embed="rId8"/>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834354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1" grpId="0"/>
      <p:bldP spid="29" grpId="0"/>
      <p:bldP spid="3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E6888-EE69-374C-9ADC-F5B8EC3600A3}"/>
              </a:ext>
            </a:extLst>
          </p:cNvPr>
          <p:cNvSpPr>
            <a:spLocks noGrp="1"/>
          </p:cNvSpPr>
          <p:nvPr>
            <p:ph type="title"/>
          </p:nvPr>
        </p:nvSpPr>
        <p:spPr/>
        <p:txBody>
          <a:bodyPr/>
          <a:lstStyle/>
          <a:p>
            <a:r>
              <a:rPr lang="en-US" altLang="en-US" sz="3600" dirty="0"/>
              <a:t>Exam Scores vs. Study Hours: Confidence Interval</a:t>
            </a:r>
            <a:endParaRPr lang="en-US" sz="3600" dirty="0"/>
          </a:p>
        </p:txBody>
      </p:sp>
      <p:sp>
        <p:nvSpPr>
          <p:cNvPr id="4" name="Rectangle 3">
            <a:extLst>
              <a:ext uri="{FF2B5EF4-FFF2-40B4-BE49-F238E27FC236}">
                <a16:creationId xmlns:a16="http://schemas.microsoft.com/office/drawing/2014/main" id="{D6D2D086-90B4-A54B-AA08-E4AC06B37B46}"/>
              </a:ext>
            </a:extLst>
          </p:cNvPr>
          <p:cNvSpPr/>
          <p:nvPr/>
        </p:nvSpPr>
        <p:spPr>
          <a:xfrm>
            <a:off x="2719532" y="1654336"/>
            <a:ext cx="2624436" cy="400110"/>
          </a:xfrm>
          <a:prstGeom prst="rect">
            <a:avLst/>
          </a:prstGeom>
        </p:spPr>
        <p:txBody>
          <a:bodyPr wrap="none">
            <a:noAutofit/>
          </a:bodyPr>
          <a:lstStyle/>
          <a:p>
            <a:r>
              <a:rPr lang="en-US" sz="2000" dirty="0"/>
              <a:t>fit = </a:t>
            </a:r>
            <a:r>
              <a:rPr lang="en-US" sz="2000" dirty="0" err="1"/>
              <a:t>lm</a:t>
            </a:r>
            <a:r>
              <a:rPr lang="en-US" sz="2000" dirty="0"/>
              <a:t>(</a:t>
            </a:r>
            <a:r>
              <a:rPr lang="en-US" sz="2000" dirty="0" err="1"/>
              <a:t>ExamScore~StudyHours</a:t>
            </a:r>
            <a:r>
              <a:rPr lang="en-US" sz="2000" dirty="0"/>
              <a:t>, data= </a:t>
            </a:r>
            <a:r>
              <a:rPr lang="en-US" sz="2000" dirty="0" err="1"/>
              <a:t>StudyTime</a:t>
            </a:r>
            <a:r>
              <a:rPr lang="en-US" sz="2000" dirty="0"/>
              <a:t>)</a:t>
            </a:r>
          </a:p>
          <a:p>
            <a:r>
              <a:rPr lang="en-US" sz="2000" dirty="0" err="1"/>
              <a:t>confint</a:t>
            </a:r>
            <a:r>
              <a:rPr lang="en-US" sz="2000" dirty="0"/>
              <a:t>(fit, level = .95)</a:t>
            </a:r>
          </a:p>
        </p:txBody>
      </p:sp>
      <p:pic>
        <p:nvPicPr>
          <p:cNvPr id="5" name="Picture 4">
            <a:extLst>
              <a:ext uri="{FF2B5EF4-FFF2-40B4-BE49-F238E27FC236}">
                <a16:creationId xmlns:a16="http://schemas.microsoft.com/office/drawing/2014/main" id="{0D6EC813-D3E6-1645-A555-8CE9555835AF}"/>
              </a:ext>
            </a:extLst>
          </p:cNvPr>
          <p:cNvPicPr>
            <a:picLocks noChangeAspect="1"/>
          </p:cNvPicPr>
          <p:nvPr/>
        </p:nvPicPr>
        <p:blipFill>
          <a:blip r:embed="rId3"/>
          <a:stretch>
            <a:fillRect/>
          </a:stretch>
        </p:blipFill>
        <p:spPr>
          <a:xfrm>
            <a:off x="2731564" y="2440465"/>
            <a:ext cx="3300268" cy="936355"/>
          </a:xfrm>
          <a:prstGeom prst="rect">
            <a:avLst/>
          </a:prstGeom>
        </p:spPr>
      </p:pic>
      <p:sp>
        <p:nvSpPr>
          <p:cNvPr id="7" name="Rectangle 6">
            <a:extLst>
              <a:ext uri="{FF2B5EF4-FFF2-40B4-BE49-F238E27FC236}">
                <a16:creationId xmlns:a16="http://schemas.microsoft.com/office/drawing/2014/main" id="{D69E23AE-0D0C-CC4F-B115-3EFF98A35CE5}"/>
              </a:ext>
            </a:extLst>
          </p:cNvPr>
          <p:cNvSpPr/>
          <p:nvPr/>
        </p:nvSpPr>
        <p:spPr>
          <a:xfrm>
            <a:off x="2719532" y="3657600"/>
            <a:ext cx="4443268" cy="1015663"/>
          </a:xfrm>
          <a:prstGeom prst="rect">
            <a:avLst/>
          </a:prstGeom>
        </p:spPr>
        <p:txBody>
          <a:bodyPr wrap="square">
            <a:noAutofit/>
          </a:bodyPr>
          <a:lstStyle/>
          <a:p>
            <a:r>
              <a:rPr lang="en-US" sz="2000" b="1" dirty="0">
                <a:solidFill>
                  <a:srgbClr val="000080"/>
                </a:solidFill>
              </a:rPr>
              <a:t>proc</a:t>
            </a:r>
            <a:r>
              <a:rPr lang="en-US" sz="2000" dirty="0"/>
              <a:t> </a:t>
            </a:r>
            <a:r>
              <a:rPr lang="en-US" sz="2000" b="1" dirty="0">
                <a:solidFill>
                  <a:srgbClr val="000080"/>
                </a:solidFill>
              </a:rPr>
              <a:t>reg</a:t>
            </a:r>
            <a:r>
              <a:rPr lang="en-US" sz="2000" dirty="0"/>
              <a:t> </a:t>
            </a:r>
            <a:r>
              <a:rPr lang="en-US" sz="2000" dirty="0">
                <a:solidFill>
                  <a:srgbClr val="0000FF"/>
                </a:solidFill>
              </a:rPr>
              <a:t>data</a:t>
            </a:r>
            <a:r>
              <a:rPr lang="en-US" sz="2000" dirty="0"/>
              <a:t> = StudyTime;</a:t>
            </a:r>
          </a:p>
          <a:p>
            <a:r>
              <a:rPr lang="en-US" sz="2000" dirty="0">
                <a:solidFill>
                  <a:srgbClr val="0000FF"/>
                </a:solidFill>
              </a:rPr>
              <a:t>model</a:t>
            </a:r>
            <a:r>
              <a:rPr lang="en-US" sz="2000" dirty="0"/>
              <a:t> ExamScore = StudyTime / </a:t>
            </a:r>
            <a:r>
              <a:rPr lang="en-US" sz="2000" dirty="0">
                <a:solidFill>
                  <a:srgbClr val="0000FF"/>
                </a:solidFill>
              </a:rPr>
              <a:t>clb</a:t>
            </a:r>
            <a:r>
              <a:rPr lang="en-US" sz="2000" dirty="0"/>
              <a:t>;</a:t>
            </a:r>
          </a:p>
          <a:p>
            <a:r>
              <a:rPr lang="en-US" sz="2000" b="1" dirty="0">
                <a:solidFill>
                  <a:srgbClr val="000080"/>
                </a:solidFill>
              </a:rPr>
              <a:t>run</a:t>
            </a:r>
            <a:r>
              <a:rPr lang="en-US" sz="2000" dirty="0">
                <a:solidFill>
                  <a:srgbClr val="000000"/>
                </a:solidFill>
              </a:rPr>
              <a:t>;</a:t>
            </a:r>
            <a:endParaRPr lang="en-US" sz="2000" dirty="0">
              <a:solidFill>
                <a:srgbClr val="000080"/>
              </a:solidFill>
              <a:effectLst/>
            </a:endParaRPr>
          </a:p>
        </p:txBody>
      </p:sp>
      <p:pic>
        <p:nvPicPr>
          <p:cNvPr id="8" name="Picture 7">
            <a:extLst>
              <a:ext uri="{FF2B5EF4-FFF2-40B4-BE49-F238E27FC236}">
                <a16:creationId xmlns:a16="http://schemas.microsoft.com/office/drawing/2014/main" id="{BEECBCD3-9B53-C040-9EC5-AC1486B416C1}"/>
              </a:ext>
            </a:extLst>
          </p:cNvPr>
          <p:cNvPicPr>
            <a:picLocks noChangeAspect="1"/>
          </p:cNvPicPr>
          <p:nvPr/>
        </p:nvPicPr>
        <p:blipFill rotWithShape="1">
          <a:blip r:embed="rId4"/>
          <a:srcRect l="2018" t="4246" b="1"/>
          <a:stretch/>
        </p:blipFill>
        <p:spPr>
          <a:xfrm>
            <a:off x="2719532" y="4844716"/>
            <a:ext cx="6645229" cy="1763395"/>
          </a:xfrm>
          <a:prstGeom prst="rect">
            <a:avLst/>
          </a:prstGeom>
        </p:spPr>
      </p:pic>
      <p:sp>
        <p:nvSpPr>
          <p:cNvPr id="10" name="Text Box 7">
            <a:extLst>
              <a:ext uri="{FF2B5EF4-FFF2-40B4-BE49-F238E27FC236}">
                <a16:creationId xmlns:a16="http://schemas.microsoft.com/office/drawing/2014/main" id="{A0145F44-AAF6-5146-B07E-0E07C15A0A72}"/>
              </a:ext>
            </a:extLst>
          </p:cNvPr>
          <p:cNvSpPr txBox="1">
            <a:spLocks noChangeArrowheads="1"/>
          </p:cNvSpPr>
          <p:nvPr/>
        </p:nvSpPr>
        <p:spPr bwMode="auto">
          <a:xfrm>
            <a:off x="7696201" y="3066979"/>
            <a:ext cx="388620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eaLnBrk="0" hangingPunct="0">
              <a:spcBef>
                <a:spcPct val="20000"/>
              </a:spcBef>
              <a:buChar char="•"/>
              <a:defRPr sz="3200">
                <a:solidFill>
                  <a:schemeClr val="tx1"/>
                </a:solidFill>
                <a:latin typeface="Arial" charset="0"/>
                <a:ea typeface="ＭＳ Ｐゴシック" pitchFamily="34" charset="-128"/>
              </a:defRPr>
            </a:lvl1pPr>
            <a:lvl2pPr marL="37931725" indent="-37474525" eaLnBrk="0" hangingPunct="0">
              <a:spcBef>
                <a:spcPct val="20000"/>
              </a:spcBef>
              <a:buChar char="–"/>
              <a:defRPr sz="2800">
                <a:solidFill>
                  <a:schemeClr val="tx1"/>
                </a:solidFill>
                <a:latin typeface="Arial" charset="0"/>
                <a:ea typeface="ＭＳ Ｐゴシック" pitchFamily="34" charset="-128"/>
              </a:defRPr>
            </a:lvl2pPr>
            <a:lvl3pPr marL="1143000" indent="-228600" eaLnBrk="0" hangingPunct="0">
              <a:spcBef>
                <a:spcPct val="20000"/>
              </a:spcBef>
              <a:buChar char="•"/>
              <a:defRPr sz="2400">
                <a:solidFill>
                  <a:schemeClr val="tx1"/>
                </a:solidFill>
                <a:latin typeface="Arial" charset="0"/>
                <a:ea typeface="ＭＳ Ｐゴシック" pitchFamily="34" charset="-128"/>
              </a:defRPr>
            </a:lvl3pPr>
            <a:lvl4pPr marL="1600200" indent="-228600" eaLnBrk="0" hangingPunct="0">
              <a:spcBef>
                <a:spcPct val="20000"/>
              </a:spcBef>
              <a:buChar char="–"/>
              <a:defRPr sz="2000">
                <a:solidFill>
                  <a:schemeClr val="tx1"/>
                </a:solidFill>
                <a:latin typeface="Arial" charset="0"/>
                <a:ea typeface="ＭＳ Ｐゴシック" pitchFamily="34" charset="-128"/>
              </a:defRPr>
            </a:lvl4pPr>
            <a:lvl5pPr marL="2057400" indent="-228600" eaLnBrk="0" hangingPunct="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eaLnBrk="1" hangingPunct="1">
              <a:spcBef>
                <a:spcPct val="50000"/>
              </a:spcBef>
              <a:buFontTx/>
              <a:buNone/>
            </a:pPr>
            <a:r>
              <a:rPr lang="en-US" altLang="en-US" sz="1600" b="1" dirty="0">
                <a:latin typeface="+mn-lt"/>
              </a:rPr>
              <a:t>For students who study between 1 and 8 hours total, we are 95% confident that for every additional hour a student studies for the exam, their exam score will increase between 3.6 and 9.8 points.</a:t>
            </a:r>
          </a:p>
        </p:txBody>
      </p:sp>
      <p:cxnSp>
        <p:nvCxnSpPr>
          <p:cNvPr id="11" name="Straight Arrow Connector 10">
            <a:extLst>
              <a:ext uri="{FF2B5EF4-FFF2-40B4-BE49-F238E27FC236}">
                <a16:creationId xmlns:a16="http://schemas.microsoft.com/office/drawing/2014/main" id="{B74C7685-5C93-9344-96DF-49DEB4D487B9}"/>
              </a:ext>
            </a:extLst>
          </p:cNvPr>
          <p:cNvCxnSpPr>
            <a:cxnSpLocks/>
          </p:cNvCxnSpPr>
          <p:nvPr/>
        </p:nvCxnSpPr>
        <p:spPr>
          <a:xfrm flipH="1" flipV="1">
            <a:off x="4572001" y="3276602"/>
            <a:ext cx="4203031" cy="10708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921B1A6-8426-D64A-87E9-FBDA5B2C9015}"/>
              </a:ext>
            </a:extLst>
          </p:cNvPr>
          <p:cNvCxnSpPr>
            <a:cxnSpLocks/>
          </p:cNvCxnSpPr>
          <p:nvPr/>
        </p:nvCxnSpPr>
        <p:spPr>
          <a:xfrm flipH="1" flipV="1">
            <a:off x="5562600" y="3276600"/>
            <a:ext cx="3962400" cy="1066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06B2B3E-185B-2F44-822C-C128235FE039}"/>
              </a:ext>
            </a:extLst>
          </p:cNvPr>
          <p:cNvCxnSpPr>
            <a:cxnSpLocks/>
          </p:cNvCxnSpPr>
          <p:nvPr/>
        </p:nvCxnSpPr>
        <p:spPr>
          <a:xfrm flipH="1">
            <a:off x="7988968" y="4636168"/>
            <a:ext cx="802107" cy="15721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A902563-02F7-1048-9A6F-7F05F68F2622}"/>
              </a:ext>
            </a:extLst>
          </p:cNvPr>
          <p:cNvCxnSpPr>
            <a:cxnSpLocks/>
          </p:cNvCxnSpPr>
          <p:nvPr/>
        </p:nvCxnSpPr>
        <p:spPr>
          <a:xfrm flipH="1">
            <a:off x="8967538" y="4572000"/>
            <a:ext cx="529388" cy="1620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E34AD372-F730-304F-8864-A935132DD3B2}"/>
              </a:ext>
            </a:extLst>
          </p:cNvPr>
          <p:cNvPicPr>
            <a:picLocks noChangeAspect="1"/>
          </p:cNvPicPr>
          <p:nvPr/>
        </p:nvPicPr>
        <p:blipFill>
          <a:blip r:embed="rId5"/>
          <a:stretch>
            <a:fillRect/>
          </a:stretch>
        </p:blipFill>
        <p:spPr>
          <a:xfrm>
            <a:off x="609600" y="4648200"/>
            <a:ext cx="1759004" cy="721895"/>
          </a:xfrm>
          <a:prstGeom prst="rect">
            <a:avLst/>
          </a:prstGeom>
        </p:spPr>
      </p:pic>
      <p:pic>
        <p:nvPicPr>
          <p:cNvPr id="17" name="Picture 16">
            <a:extLst>
              <a:ext uri="{FF2B5EF4-FFF2-40B4-BE49-F238E27FC236}">
                <a16:creationId xmlns:a16="http://schemas.microsoft.com/office/drawing/2014/main" id="{639A22B4-C907-7C40-8FAE-6B2497B968D4}"/>
              </a:ext>
            </a:extLst>
          </p:cNvPr>
          <p:cNvPicPr>
            <a:picLocks noChangeAspect="1"/>
          </p:cNvPicPr>
          <p:nvPr/>
        </p:nvPicPr>
        <p:blipFill>
          <a:blip r:embed="rId6"/>
          <a:stretch>
            <a:fillRect/>
          </a:stretch>
        </p:blipFill>
        <p:spPr>
          <a:xfrm>
            <a:off x="609600" y="1654336"/>
            <a:ext cx="1525057" cy="1181708"/>
          </a:xfrm>
          <a:prstGeom prst="rect">
            <a:avLst/>
          </a:prstGeom>
        </p:spPr>
      </p:pic>
    </p:spTree>
    <p:extLst>
      <p:ext uri="{BB962C8B-B14F-4D97-AF65-F5344CB8AC3E}">
        <p14:creationId xmlns:p14="http://schemas.microsoft.com/office/powerpoint/2010/main" val="3928260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45909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E6888-EE69-374C-9ADC-F5B8EC3600A3}"/>
              </a:ext>
            </a:extLst>
          </p:cNvPr>
          <p:cNvSpPr>
            <a:spLocks noGrp="1"/>
          </p:cNvSpPr>
          <p:nvPr>
            <p:ph type="ctrTitle"/>
          </p:nvPr>
        </p:nvSpPr>
        <p:spPr/>
        <p:txBody>
          <a:bodyPr/>
          <a:lstStyle/>
          <a:p>
            <a:r>
              <a:rPr lang="en-US" dirty="0"/>
              <a:t>Appendix</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2585937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4" descr="http://farm1.static.flickr.com/144/398165839_238a480763_o.jpg"/>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19400" y="685800"/>
            <a:ext cx="6465338" cy="4403613"/>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5"/>
          <p:cNvSpPr txBox="1">
            <a:spLocks noChangeArrowheads="1"/>
          </p:cNvSpPr>
          <p:nvPr/>
        </p:nvSpPr>
        <p:spPr bwMode="auto">
          <a:xfrm>
            <a:off x="8001000" y="722023"/>
            <a:ext cx="1371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spcBef>
                <a:spcPct val="20000"/>
              </a:spcBef>
              <a:buChar char="•"/>
              <a:defRPr sz="3200">
                <a:solidFill>
                  <a:schemeClr val="tx1"/>
                </a:solidFill>
                <a:latin typeface="Arial" charset="0"/>
                <a:ea typeface="ＭＳ Ｐゴシック" pitchFamily="34" charset="-128"/>
              </a:defRPr>
            </a:lvl1pPr>
            <a:lvl2pPr marL="37931725" indent="-37474525">
              <a:spcBef>
                <a:spcPct val="20000"/>
              </a:spcBef>
              <a:buChar char="–"/>
              <a:defRPr sz="2800">
                <a:solidFill>
                  <a:schemeClr val="tx1"/>
                </a:solidFill>
                <a:latin typeface="Arial" charset="0"/>
                <a:ea typeface="ＭＳ Ｐゴシック" pitchFamily="34" charset="-128"/>
              </a:defRPr>
            </a:lvl2pPr>
            <a:lvl3pPr marL="1143000" indent="-228600">
              <a:spcBef>
                <a:spcPct val="20000"/>
              </a:spcBef>
              <a:buChar char="•"/>
              <a:defRPr sz="2400">
                <a:solidFill>
                  <a:schemeClr val="tx1"/>
                </a:solidFill>
                <a:latin typeface="Arial" charset="0"/>
                <a:ea typeface="ＭＳ Ｐゴシック" pitchFamily="34" charset="-128"/>
              </a:defRPr>
            </a:lvl3pPr>
            <a:lvl4pPr marL="1600200" indent="-228600">
              <a:spcBef>
                <a:spcPct val="20000"/>
              </a:spcBef>
              <a:buChar char="–"/>
              <a:defRPr sz="2000">
                <a:solidFill>
                  <a:schemeClr val="tx1"/>
                </a:solidFill>
                <a:latin typeface="Arial" charset="0"/>
                <a:ea typeface="ＭＳ Ｐゴシック" pitchFamily="34" charset="-128"/>
              </a:defRPr>
            </a:lvl4pPr>
            <a:lvl5pPr marL="2057400" indent="-22860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algn="ctr" eaLnBrk="1" hangingPunct="1">
              <a:spcBef>
                <a:spcPct val="0"/>
              </a:spcBef>
              <a:buFontTx/>
              <a:buNone/>
            </a:pPr>
            <a:r>
              <a:rPr lang="en-US" altLang="en-US" sz="1800" dirty="0">
                <a:latin typeface="+mn-lt"/>
              </a:rPr>
              <a:t>r</a:t>
            </a:r>
            <a:r>
              <a:rPr lang="en-US" altLang="en-US" sz="1800" baseline="30000" dirty="0">
                <a:latin typeface="+mn-lt"/>
              </a:rPr>
              <a:t>2</a:t>
            </a:r>
            <a:r>
              <a:rPr lang="en-US" altLang="en-US" sz="1800" dirty="0">
                <a:latin typeface="+mn-lt"/>
              </a:rPr>
              <a:t> = 0. 823</a:t>
            </a:r>
            <a:endParaRPr lang="en-US" altLang="en-US" sz="1800" baseline="30000" dirty="0">
              <a:latin typeface="+mn-lt"/>
            </a:endParaRPr>
          </a:p>
        </p:txBody>
      </p:sp>
      <p:sp>
        <p:nvSpPr>
          <p:cNvPr id="11" name="TextBox 6"/>
          <p:cNvSpPr txBox="1">
            <a:spLocks noChangeArrowheads="1"/>
          </p:cNvSpPr>
          <p:nvPr/>
        </p:nvSpPr>
        <p:spPr bwMode="auto">
          <a:xfrm>
            <a:off x="2826657" y="722023"/>
            <a:ext cx="990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spcBef>
                <a:spcPct val="20000"/>
              </a:spcBef>
              <a:buChar char="•"/>
              <a:defRPr sz="3200">
                <a:solidFill>
                  <a:schemeClr val="tx1"/>
                </a:solidFill>
                <a:latin typeface="Arial" charset="0"/>
                <a:ea typeface="ＭＳ Ｐゴシック" pitchFamily="34" charset="-128"/>
              </a:defRPr>
            </a:lvl1pPr>
            <a:lvl2pPr marL="37931725" indent="-37474525">
              <a:spcBef>
                <a:spcPct val="20000"/>
              </a:spcBef>
              <a:buChar char="–"/>
              <a:defRPr sz="2800">
                <a:solidFill>
                  <a:schemeClr val="tx1"/>
                </a:solidFill>
                <a:latin typeface="Arial" charset="0"/>
                <a:ea typeface="ＭＳ Ｐゴシック" pitchFamily="34" charset="-128"/>
              </a:defRPr>
            </a:lvl2pPr>
            <a:lvl3pPr marL="1143000" indent="-228600">
              <a:spcBef>
                <a:spcPct val="20000"/>
              </a:spcBef>
              <a:buChar char="•"/>
              <a:defRPr sz="2400">
                <a:solidFill>
                  <a:schemeClr val="tx1"/>
                </a:solidFill>
                <a:latin typeface="Arial" charset="0"/>
                <a:ea typeface="ＭＳ Ｐゴシック" pitchFamily="34" charset="-128"/>
              </a:defRPr>
            </a:lvl3pPr>
            <a:lvl4pPr marL="1600200" indent="-228600">
              <a:spcBef>
                <a:spcPct val="20000"/>
              </a:spcBef>
              <a:buChar char="–"/>
              <a:defRPr sz="2000">
                <a:solidFill>
                  <a:schemeClr val="tx1"/>
                </a:solidFill>
                <a:latin typeface="Arial" charset="0"/>
                <a:ea typeface="ＭＳ Ｐゴシック" pitchFamily="34" charset="-128"/>
              </a:defRPr>
            </a:lvl4pPr>
            <a:lvl5pPr marL="2057400" indent="-22860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algn="ctr" eaLnBrk="1" hangingPunct="1">
              <a:spcBef>
                <a:spcPct val="0"/>
              </a:spcBef>
              <a:buFontTx/>
              <a:buNone/>
            </a:pPr>
            <a:r>
              <a:rPr lang="en-US" altLang="en-US" sz="1800" dirty="0">
                <a:latin typeface="+mn-lt"/>
              </a:rPr>
              <a:t>r = .907</a:t>
            </a:r>
            <a:endParaRPr lang="en-US" altLang="en-US" sz="1800" baseline="30000" dirty="0">
              <a:latin typeface="+mn-lt"/>
            </a:endParaRPr>
          </a:p>
        </p:txBody>
      </p:sp>
      <p:sp>
        <p:nvSpPr>
          <p:cNvPr id="12" name="TextBox 1"/>
          <p:cNvSpPr txBox="1">
            <a:spLocks noChangeArrowheads="1"/>
          </p:cNvSpPr>
          <p:nvPr/>
        </p:nvSpPr>
        <p:spPr bwMode="auto">
          <a:xfrm>
            <a:off x="3657600" y="1322228"/>
            <a:ext cx="27432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dirty="0"/>
              <a:t>Points = 6 + 3(Price)</a:t>
            </a:r>
          </a:p>
        </p:txBody>
      </p:sp>
      <p:sp>
        <p:nvSpPr>
          <p:cNvPr id="13" name="TextBox 12"/>
          <p:cNvSpPr txBox="1"/>
          <p:nvPr/>
        </p:nvSpPr>
        <p:spPr>
          <a:xfrm>
            <a:off x="3886200" y="1175532"/>
            <a:ext cx="304800" cy="461665"/>
          </a:xfrm>
          <a:prstGeom prst="rect">
            <a:avLst/>
          </a:prstGeom>
          <a:noFill/>
        </p:spPr>
        <p:txBody>
          <a:bodyPr wrap="square" rtlCol="0">
            <a:noAutofit/>
          </a:bodyPr>
          <a:lstStyle/>
          <a:p>
            <a:r>
              <a:rPr lang="en-US" sz="2400" dirty="0"/>
              <a:t>^</a:t>
            </a:r>
            <a:endParaRPr lang="en-US" sz="3200" dirty="0"/>
          </a:p>
        </p:txBody>
      </p:sp>
      <p:sp>
        <p:nvSpPr>
          <p:cNvPr id="14" name="Content Placeholder 3"/>
          <p:cNvSpPr txBox="1">
            <a:spLocks/>
          </p:cNvSpPr>
          <p:nvPr/>
        </p:nvSpPr>
        <p:spPr>
          <a:xfrm>
            <a:off x="609600" y="5181600"/>
            <a:ext cx="10972800" cy="1256995"/>
          </a:xfrm>
          <a:prstGeom prst="rect">
            <a:avLst/>
          </a:prstGeom>
        </p:spPr>
        <p:txBody>
          <a:bodyPr/>
          <a:lst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en-US" sz="2000" dirty="0"/>
              <a:t>Give it a shot! (No pun intended!)</a:t>
            </a:r>
          </a:p>
          <a:p>
            <a:r>
              <a:rPr lang="en-US" altLang="en-US" sz="2000" dirty="0"/>
              <a:t>What is the best predicted maximum points in a game for a player who is paid $9.5 million?</a:t>
            </a:r>
          </a:p>
          <a:p>
            <a:r>
              <a:rPr lang="en-US" altLang="en-US" sz="2000" dirty="0"/>
              <a:t>Points = 6 + 3 * 9.5 = 34.5 points predicted in a single game!</a:t>
            </a:r>
          </a:p>
        </p:txBody>
      </p:sp>
    </p:spTree>
    <p:extLst>
      <p:ext uri="{BB962C8B-B14F-4D97-AF65-F5344CB8AC3E}">
        <p14:creationId xmlns:p14="http://schemas.microsoft.com/office/powerpoint/2010/main" val="4207630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xEl>
                                              <p:pRg st="2" end="2"/>
                                            </p:txEl>
                                          </p:spTgt>
                                        </p:tgtEl>
                                        <p:attrNameLst>
                                          <p:attrName>style.visibility</p:attrName>
                                        </p:attrNameLst>
                                      </p:cBhvr>
                                      <p:to>
                                        <p:strVal val="visible"/>
                                      </p:to>
                                    </p:set>
                                    <p:animEffect transition="in" filter="fade">
                                      <p:cBhvr>
                                        <p:cTn id="7" dur="500"/>
                                        <p:tgtEl>
                                          <p:spTgt spid="1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4" descr="http://farm1.static.flickr.com/144/398165839_238a480763_o.jpg"/>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19400" y="685800"/>
            <a:ext cx="6465338" cy="4403613"/>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5" name="TextBox 5"/>
          <p:cNvSpPr txBox="1">
            <a:spLocks noChangeArrowheads="1"/>
          </p:cNvSpPr>
          <p:nvPr/>
        </p:nvSpPr>
        <p:spPr bwMode="auto">
          <a:xfrm>
            <a:off x="8001000" y="722023"/>
            <a:ext cx="1371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spcBef>
                <a:spcPct val="20000"/>
              </a:spcBef>
              <a:buChar char="•"/>
              <a:defRPr sz="3200">
                <a:solidFill>
                  <a:schemeClr val="tx1"/>
                </a:solidFill>
                <a:latin typeface="Arial" charset="0"/>
                <a:ea typeface="ＭＳ Ｐゴシック" pitchFamily="34" charset="-128"/>
              </a:defRPr>
            </a:lvl1pPr>
            <a:lvl2pPr marL="37931725" indent="-37474525">
              <a:spcBef>
                <a:spcPct val="20000"/>
              </a:spcBef>
              <a:buChar char="–"/>
              <a:defRPr sz="2800">
                <a:solidFill>
                  <a:schemeClr val="tx1"/>
                </a:solidFill>
                <a:latin typeface="Arial" charset="0"/>
                <a:ea typeface="ＭＳ Ｐゴシック" pitchFamily="34" charset="-128"/>
              </a:defRPr>
            </a:lvl2pPr>
            <a:lvl3pPr marL="1143000" indent="-228600">
              <a:spcBef>
                <a:spcPct val="20000"/>
              </a:spcBef>
              <a:buChar char="•"/>
              <a:defRPr sz="2400">
                <a:solidFill>
                  <a:schemeClr val="tx1"/>
                </a:solidFill>
                <a:latin typeface="Arial" charset="0"/>
                <a:ea typeface="ＭＳ Ｐゴシック" pitchFamily="34" charset="-128"/>
              </a:defRPr>
            </a:lvl3pPr>
            <a:lvl4pPr marL="1600200" indent="-228600">
              <a:spcBef>
                <a:spcPct val="20000"/>
              </a:spcBef>
              <a:buChar char="–"/>
              <a:defRPr sz="2000">
                <a:solidFill>
                  <a:schemeClr val="tx1"/>
                </a:solidFill>
                <a:latin typeface="Arial" charset="0"/>
                <a:ea typeface="ＭＳ Ｐゴシック" pitchFamily="34" charset="-128"/>
              </a:defRPr>
            </a:lvl4pPr>
            <a:lvl5pPr marL="2057400" indent="-22860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algn="ctr" eaLnBrk="1" hangingPunct="1">
              <a:spcBef>
                <a:spcPct val="0"/>
              </a:spcBef>
              <a:buFontTx/>
              <a:buNone/>
            </a:pPr>
            <a:r>
              <a:rPr lang="en-US" altLang="en-US" sz="1800" dirty="0">
                <a:latin typeface="+mn-lt"/>
              </a:rPr>
              <a:t>r</a:t>
            </a:r>
            <a:r>
              <a:rPr lang="en-US" altLang="en-US" sz="1800" baseline="30000" dirty="0">
                <a:latin typeface="+mn-lt"/>
              </a:rPr>
              <a:t>2</a:t>
            </a:r>
            <a:r>
              <a:rPr lang="en-US" altLang="en-US" sz="1800" dirty="0">
                <a:latin typeface="+mn-lt"/>
              </a:rPr>
              <a:t>  = 0. 823</a:t>
            </a:r>
            <a:endParaRPr lang="en-US" altLang="en-US" sz="1800" baseline="30000" dirty="0">
              <a:latin typeface="+mn-lt"/>
            </a:endParaRPr>
          </a:p>
        </p:txBody>
      </p:sp>
      <p:sp>
        <p:nvSpPr>
          <p:cNvPr id="18436" name="TextBox 6"/>
          <p:cNvSpPr txBox="1">
            <a:spLocks noChangeArrowheads="1"/>
          </p:cNvSpPr>
          <p:nvPr/>
        </p:nvSpPr>
        <p:spPr bwMode="auto">
          <a:xfrm>
            <a:off x="2826657" y="722023"/>
            <a:ext cx="990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spcBef>
                <a:spcPct val="20000"/>
              </a:spcBef>
              <a:buChar char="•"/>
              <a:defRPr sz="3200">
                <a:solidFill>
                  <a:schemeClr val="tx1"/>
                </a:solidFill>
                <a:latin typeface="Arial" charset="0"/>
                <a:ea typeface="ＭＳ Ｐゴシック" pitchFamily="34" charset="-128"/>
              </a:defRPr>
            </a:lvl1pPr>
            <a:lvl2pPr marL="37931725" indent="-37474525">
              <a:spcBef>
                <a:spcPct val="20000"/>
              </a:spcBef>
              <a:buChar char="–"/>
              <a:defRPr sz="2800">
                <a:solidFill>
                  <a:schemeClr val="tx1"/>
                </a:solidFill>
                <a:latin typeface="Arial" charset="0"/>
                <a:ea typeface="ＭＳ Ｐゴシック" pitchFamily="34" charset="-128"/>
              </a:defRPr>
            </a:lvl2pPr>
            <a:lvl3pPr marL="1143000" indent="-228600">
              <a:spcBef>
                <a:spcPct val="20000"/>
              </a:spcBef>
              <a:buChar char="•"/>
              <a:defRPr sz="2400">
                <a:solidFill>
                  <a:schemeClr val="tx1"/>
                </a:solidFill>
                <a:latin typeface="Arial" charset="0"/>
                <a:ea typeface="ＭＳ Ｐゴシック" pitchFamily="34" charset="-128"/>
              </a:defRPr>
            </a:lvl3pPr>
            <a:lvl4pPr marL="1600200" indent="-228600">
              <a:spcBef>
                <a:spcPct val="20000"/>
              </a:spcBef>
              <a:buChar char="–"/>
              <a:defRPr sz="2000">
                <a:solidFill>
                  <a:schemeClr val="tx1"/>
                </a:solidFill>
                <a:latin typeface="Arial" charset="0"/>
                <a:ea typeface="ＭＳ Ｐゴシック" pitchFamily="34" charset="-128"/>
              </a:defRPr>
            </a:lvl4pPr>
            <a:lvl5pPr marL="2057400" indent="-228600">
              <a:spcBef>
                <a:spcPct val="20000"/>
              </a:spcBef>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har char="»"/>
              <a:defRPr sz="2000">
                <a:solidFill>
                  <a:schemeClr val="tx1"/>
                </a:solidFill>
                <a:latin typeface="Arial" charset="0"/>
                <a:ea typeface="ＭＳ Ｐゴシック" pitchFamily="34" charset="-128"/>
              </a:defRPr>
            </a:lvl9pPr>
          </a:lstStyle>
          <a:p>
            <a:pPr algn="ctr" eaLnBrk="1" hangingPunct="1">
              <a:spcBef>
                <a:spcPct val="0"/>
              </a:spcBef>
              <a:buFontTx/>
              <a:buNone/>
            </a:pPr>
            <a:r>
              <a:rPr lang="en-US" altLang="en-US" sz="1800" dirty="0">
                <a:latin typeface="+mn-lt"/>
              </a:rPr>
              <a:t>r = .907</a:t>
            </a:r>
            <a:endParaRPr lang="en-US" altLang="en-US" sz="1800" baseline="30000" dirty="0">
              <a:latin typeface="+mn-lt"/>
            </a:endParaRPr>
          </a:p>
        </p:txBody>
      </p:sp>
      <p:sp>
        <p:nvSpPr>
          <p:cNvPr id="18437" name="TextBox 1"/>
          <p:cNvSpPr txBox="1">
            <a:spLocks noChangeArrowheads="1"/>
          </p:cNvSpPr>
          <p:nvPr/>
        </p:nvSpPr>
        <p:spPr bwMode="auto">
          <a:xfrm>
            <a:off x="3657600" y="1322228"/>
            <a:ext cx="27432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charset="0"/>
                <a:ea typeface="ＭＳ Ｐゴシック" pitchFamily="34" charset="-128"/>
              </a:defRPr>
            </a:lvl1pPr>
            <a:lvl2pPr marL="742950" indent="-285750">
              <a:defRPr>
                <a:solidFill>
                  <a:schemeClr val="tx1"/>
                </a:solidFill>
                <a:latin typeface="Arial" charset="0"/>
                <a:ea typeface="ＭＳ Ｐゴシック" pitchFamily="34" charset="-128"/>
              </a:defRPr>
            </a:lvl2pPr>
            <a:lvl3pPr marL="1143000" indent="-228600">
              <a:defRPr>
                <a:solidFill>
                  <a:schemeClr val="tx1"/>
                </a:solidFill>
                <a:latin typeface="Arial" charset="0"/>
                <a:ea typeface="ＭＳ Ｐゴシック" pitchFamily="34" charset="-128"/>
              </a:defRPr>
            </a:lvl3pPr>
            <a:lvl4pPr marL="1600200" indent="-228600">
              <a:defRPr>
                <a:solidFill>
                  <a:schemeClr val="tx1"/>
                </a:solidFill>
                <a:latin typeface="Arial" charset="0"/>
                <a:ea typeface="ＭＳ Ｐゴシック" pitchFamily="34" charset="-128"/>
              </a:defRPr>
            </a:lvl4pPr>
            <a:lvl5pPr marL="2057400" indent="-22860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r>
              <a:rPr lang="en-US" altLang="en-US" dirty="0"/>
              <a:t>Points = 6 + 3(Price)</a:t>
            </a:r>
          </a:p>
        </p:txBody>
      </p:sp>
      <p:sp>
        <p:nvSpPr>
          <p:cNvPr id="7" name="TextBox 6"/>
          <p:cNvSpPr txBox="1"/>
          <p:nvPr/>
        </p:nvSpPr>
        <p:spPr>
          <a:xfrm>
            <a:off x="3886200" y="1175532"/>
            <a:ext cx="304800" cy="461665"/>
          </a:xfrm>
          <a:prstGeom prst="rect">
            <a:avLst/>
          </a:prstGeom>
          <a:noFill/>
        </p:spPr>
        <p:txBody>
          <a:bodyPr wrap="square" rtlCol="0">
            <a:noAutofit/>
          </a:bodyPr>
          <a:lstStyle/>
          <a:p>
            <a:r>
              <a:rPr lang="en-US" sz="2400" dirty="0"/>
              <a:t>^</a:t>
            </a:r>
            <a:endParaRPr lang="en-US" sz="3200" dirty="0"/>
          </a:p>
        </p:txBody>
      </p:sp>
      <p:sp>
        <p:nvSpPr>
          <p:cNvPr id="8" name="7-Point Star 7"/>
          <p:cNvSpPr/>
          <p:nvPr/>
        </p:nvSpPr>
        <p:spPr>
          <a:xfrm>
            <a:off x="3247572" y="4205791"/>
            <a:ext cx="152400" cy="157282"/>
          </a:xfrm>
          <a:prstGeom prst="star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D33DCD63-0115-1F40-AA74-AA588B377E8F}"/>
              </a:ext>
            </a:extLst>
          </p:cNvPr>
          <p:cNvSpPr/>
          <p:nvPr/>
        </p:nvSpPr>
        <p:spPr>
          <a:xfrm>
            <a:off x="7467600" y="6211942"/>
            <a:ext cx="2142446" cy="369332"/>
          </a:xfrm>
          <a:prstGeom prst="rect">
            <a:avLst/>
          </a:prstGeom>
        </p:spPr>
        <p:txBody>
          <a:bodyPr wrap="none">
            <a:noAutofit/>
          </a:bodyPr>
          <a:lstStyle/>
          <a:p>
            <a:r>
              <a:rPr lang="en-US" altLang="en-US" b="1" i="1" dirty="0"/>
              <a:t>Extrapolation</a:t>
            </a:r>
            <a:endParaRPr lang="en-US" i="1" dirty="0"/>
          </a:p>
        </p:txBody>
      </p:sp>
      <p:sp>
        <p:nvSpPr>
          <p:cNvPr id="11" name="Content Placeholder 3"/>
          <p:cNvSpPr txBox="1">
            <a:spLocks/>
          </p:cNvSpPr>
          <p:nvPr/>
        </p:nvSpPr>
        <p:spPr>
          <a:xfrm>
            <a:off x="609600" y="5181600"/>
            <a:ext cx="10972800" cy="1256995"/>
          </a:xfrm>
          <a:prstGeom prst="rect">
            <a:avLst/>
          </a:prstGeom>
        </p:spPr>
        <p:txBody>
          <a:bodyPr/>
          <a:lst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en-US" sz="2000" dirty="0"/>
              <a:t>Slope interpretation: Each $1 million increase in the price results in a 3-point increase in predicted point production per game.</a:t>
            </a:r>
          </a:p>
          <a:p>
            <a:r>
              <a:rPr lang="en-US" altLang="en-US" sz="2000" dirty="0"/>
              <a:t>y-Intercept interpretation: A player who is not paid is still predicted to have 6 points per game on average. Why doesn’t this make sense?</a:t>
            </a:r>
          </a:p>
        </p:txBody>
      </p:sp>
    </p:spTree>
    <p:extLst>
      <p:ext uri="{BB962C8B-B14F-4D97-AF65-F5344CB8AC3E}">
        <p14:creationId xmlns:p14="http://schemas.microsoft.com/office/powerpoint/2010/main" val="1620796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fade">
                                      <p:cBhvr>
                                        <p:cTn id="12" dur="500"/>
                                        <p:tgtEl>
                                          <p:spTgt spid="11">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9117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98271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C4CB0-3087-9D43-85D3-6DA36180D5A4}"/>
              </a:ext>
            </a:extLst>
          </p:cNvPr>
          <p:cNvSpPr>
            <a:spLocks noGrp="1"/>
          </p:cNvSpPr>
          <p:nvPr>
            <p:ph type="ctrTitle"/>
          </p:nvPr>
        </p:nvSpPr>
        <p:spPr/>
        <p:txBody>
          <a:bodyPr/>
          <a:lstStyle/>
          <a:p>
            <a:r>
              <a:rPr lang="en-US" dirty="0"/>
              <a:t>Example</a:t>
            </a:r>
          </a:p>
        </p:txBody>
      </p:sp>
      <p:sp>
        <p:nvSpPr>
          <p:cNvPr id="7" name="Subtitle 6"/>
          <p:cNvSpPr>
            <a:spLocks noGrp="1"/>
          </p:cNvSpPr>
          <p:nvPr>
            <p:ph type="subTitle" idx="1"/>
          </p:nvPr>
        </p:nvSpPr>
        <p:spPr/>
        <p:txBody>
          <a:bodyPr/>
          <a:lstStyle/>
          <a:p>
            <a:r>
              <a:rPr lang="en-US" dirty="0"/>
              <a:t>Six-Step Hypothesis Test Full Analysis</a:t>
            </a:r>
          </a:p>
        </p:txBody>
      </p:sp>
    </p:spTree>
    <p:extLst>
      <p:ext uri="{BB962C8B-B14F-4D97-AF65-F5344CB8AC3E}">
        <p14:creationId xmlns:p14="http://schemas.microsoft.com/office/powerpoint/2010/main" val="2742512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altLang="en-US" dirty="0"/>
              <a:t>Exam Scores vs. Study Hours, Part I</a:t>
            </a:r>
          </a:p>
        </p:txBody>
      </p:sp>
      <p:pic>
        <p:nvPicPr>
          <p:cNvPr id="3" name="Picture 2">
            <a:extLst>
              <a:ext uri="{FF2B5EF4-FFF2-40B4-BE49-F238E27FC236}">
                <a16:creationId xmlns:a16="http://schemas.microsoft.com/office/drawing/2014/main" id="{51A8E52E-6CB8-D748-A4E9-99FE0D057D54}"/>
              </a:ext>
            </a:extLst>
          </p:cNvPr>
          <p:cNvPicPr>
            <a:picLocks noChangeAspect="1"/>
          </p:cNvPicPr>
          <p:nvPr/>
        </p:nvPicPr>
        <p:blipFill>
          <a:blip r:embed="rId2"/>
          <a:stretch>
            <a:fillRect/>
          </a:stretch>
        </p:blipFill>
        <p:spPr>
          <a:xfrm>
            <a:off x="7086600" y="4985658"/>
            <a:ext cx="2473129" cy="1698932"/>
          </a:xfrm>
          <a:prstGeom prst="rect">
            <a:avLst/>
          </a:prstGeom>
        </p:spPr>
      </p:pic>
      <p:pic>
        <p:nvPicPr>
          <p:cNvPr id="4" name="Picture 3">
            <a:extLst>
              <a:ext uri="{FF2B5EF4-FFF2-40B4-BE49-F238E27FC236}">
                <a16:creationId xmlns:a16="http://schemas.microsoft.com/office/drawing/2014/main" id="{9B81C3F8-3FA2-5548-822B-06CCC38D243F}"/>
              </a:ext>
            </a:extLst>
          </p:cNvPr>
          <p:cNvPicPr>
            <a:picLocks noChangeAspect="1"/>
          </p:cNvPicPr>
          <p:nvPr/>
        </p:nvPicPr>
        <p:blipFill>
          <a:blip r:embed="rId3"/>
          <a:stretch>
            <a:fillRect/>
          </a:stretch>
        </p:blipFill>
        <p:spPr>
          <a:xfrm>
            <a:off x="9067800" y="1424179"/>
            <a:ext cx="1692729" cy="3118944"/>
          </a:xfrm>
          <a:prstGeom prst="rect">
            <a:avLst/>
          </a:prstGeom>
        </p:spPr>
      </p:pic>
      <p:sp>
        <p:nvSpPr>
          <p:cNvPr id="7" name="Rectangle 6">
            <a:extLst>
              <a:ext uri="{FF2B5EF4-FFF2-40B4-BE49-F238E27FC236}">
                <a16:creationId xmlns:a16="http://schemas.microsoft.com/office/drawing/2014/main" id="{EE761668-3AFA-154C-90F2-42874A991DEC}"/>
              </a:ext>
            </a:extLst>
          </p:cNvPr>
          <p:cNvSpPr/>
          <p:nvPr/>
        </p:nvSpPr>
        <p:spPr>
          <a:xfrm>
            <a:off x="838200" y="4635971"/>
            <a:ext cx="11125200" cy="523220"/>
          </a:xfrm>
          <a:prstGeom prst="rect">
            <a:avLst/>
          </a:prstGeom>
        </p:spPr>
        <p:txBody>
          <a:bodyPr wrap="square">
            <a:noAutofit/>
          </a:bodyPr>
          <a:lstStyle/>
          <a:p>
            <a:r>
              <a:rPr lang="en-US" sz="1400" dirty="0"/>
              <a:t>StudyTime = data.frame(ExamScore = c(34,56,45,70,55,68,67,79,45,89,95,78,94), StudyHours = c(1,1,2,2,2,3,4,4,4,6,7,7,8))</a:t>
            </a:r>
          </a:p>
          <a:p>
            <a:r>
              <a:rPr lang="en-US" sz="1400" dirty="0"/>
              <a:t>StudyTime</a:t>
            </a:r>
          </a:p>
        </p:txBody>
      </p:sp>
      <p:pic>
        <p:nvPicPr>
          <p:cNvPr id="8" name="Picture 7">
            <a:extLst>
              <a:ext uri="{FF2B5EF4-FFF2-40B4-BE49-F238E27FC236}">
                <a16:creationId xmlns:a16="http://schemas.microsoft.com/office/drawing/2014/main" id="{E34AD372-F730-304F-8864-A935132DD3B2}"/>
              </a:ext>
            </a:extLst>
          </p:cNvPr>
          <p:cNvPicPr>
            <a:picLocks noChangeAspect="1"/>
          </p:cNvPicPr>
          <p:nvPr/>
        </p:nvPicPr>
        <p:blipFill>
          <a:blip r:embed="rId4"/>
          <a:stretch>
            <a:fillRect/>
          </a:stretch>
        </p:blipFill>
        <p:spPr>
          <a:xfrm>
            <a:off x="2667000" y="2174901"/>
            <a:ext cx="1856726" cy="762000"/>
          </a:xfrm>
          <a:prstGeom prst="rect">
            <a:avLst/>
          </a:prstGeom>
        </p:spPr>
      </p:pic>
      <p:pic>
        <p:nvPicPr>
          <p:cNvPr id="9" name="Picture 8">
            <a:extLst>
              <a:ext uri="{FF2B5EF4-FFF2-40B4-BE49-F238E27FC236}">
                <a16:creationId xmlns:a16="http://schemas.microsoft.com/office/drawing/2014/main" id="{639A22B4-C907-7C40-8FAE-6B2497B968D4}"/>
              </a:ext>
            </a:extLst>
          </p:cNvPr>
          <p:cNvPicPr>
            <a:picLocks noChangeAspect="1"/>
          </p:cNvPicPr>
          <p:nvPr/>
        </p:nvPicPr>
        <p:blipFill>
          <a:blip r:embed="rId5"/>
          <a:stretch>
            <a:fillRect/>
          </a:stretch>
        </p:blipFill>
        <p:spPr>
          <a:xfrm>
            <a:off x="2667000" y="5257800"/>
            <a:ext cx="1525057" cy="1181708"/>
          </a:xfrm>
          <a:prstGeom prst="rect">
            <a:avLst/>
          </a:prstGeom>
        </p:spPr>
      </p:pic>
      <p:sp>
        <p:nvSpPr>
          <p:cNvPr id="10" name="Rectangle 9">
            <a:extLst>
              <a:ext uri="{FF2B5EF4-FFF2-40B4-BE49-F238E27FC236}">
                <a16:creationId xmlns:a16="http://schemas.microsoft.com/office/drawing/2014/main" id="{0374142B-28AE-1A49-B0B8-06BD9CEDE264}"/>
              </a:ext>
            </a:extLst>
          </p:cNvPr>
          <p:cNvSpPr/>
          <p:nvPr/>
        </p:nvSpPr>
        <p:spPr>
          <a:xfrm>
            <a:off x="5791200" y="1424179"/>
            <a:ext cx="2179210" cy="3170099"/>
          </a:xfrm>
          <a:prstGeom prst="rect">
            <a:avLst/>
          </a:prstGeom>
        </p:spPr>
        <p:txBody>
          <a:bodyPr wrap="square">
            <a:noAutofit/>
          </a:bodyPr>
          <a:lstStyle/>
          <a:p>
            <a:r>
              <a:rPr lang="en-US" sz="1000" b="1" dirty="0">
                <a:solidFill>
                  <a:srgbClr val="000080"/>
                </a:solidFill>
                <a:effectLst/>
              </a:rPr>
              <a:t>data</a:t>
            </a:r>
            <a:r>
              <a:rPr lang="en-US" sz="1000" dirty="0">
                <a:effectLst/>
              </a:rPr>
              <a:t> StudyTime;</a:t>
            </a:r>
          </a:p>
          <a:p>
            <a:r>
              <a:rPr lang="en-US" sz="1000" dirty="0">
                <a:solidFill>
                  <a:srgbClr val="0000FF"/>
                </a:solidFill>
                <a:effectLst/>
              </a:rPr>
              <a:t>input</a:t>
            </a:r>
            <a:r>
              <a:rPr lang="en-US" sz="1000" dirty="0">
                <a:effectLst/>
              </a:rPr>
              <a:t> ExamScore StudyTime;</a:t>
            </a:r>
          </a:p>
          <a:p>
            <a:r>
              <a:rPr lang="en-US" sz="1000" dirty="0">
                <a:solidFill>
                  <a:srgbClr val="0000FF"/>
                </a:solidFill>
                <a:effectLst/>
              </a:rPr>
              <a:t>datalines</a:t>
            </a:r>
            <a:r>
              <a:rPr lang="en-US" sz="1000" dirty="0">
                <a:solidFill>
                  <a:srgbClr val="000000"/>
                </a:solidFill>
                <a:effectLst/>
              </a:rPr>
              <a:t>;</a:t>
            </a:r>
            <a:endParaRPr lang="en-US" sz="1000" dirty="0">
              <a:solidFill>
                <a:srgbClr val="0000FF"/>
              </a:solidFill>
              <a:effectLst/>
            </a:endParaRPr>
          </a:p>
          <a:p>
            <a:r>
              <a:rPr lang="en-US" sz="1000" dirty="0">
                <a:effectLst/>
              </a:rPr>
              <a:t>34 1</a:t>
            </a:r>
          </a:p>
          <a:p>
            <a:r>
              <a:rPr lang="en-US" sz="1000" dirty="0">
                <a:effectLst/>
              </a:rPr>
              <a:t>56 1</a:t>
            </a:r>
          </a:p>
          <a:p>
            <a:r>
              <a:rPr lang="en-US" sz="1000" dirty="0">
                <a:effectLst/>
              </a:rPr>
              <a:t>45 2</a:t>
            </a:r>
          </a:p>
          <a:p>
            <a:r>
              <a:rPr lang="en-US" sz="1000" dirty="0">
                <a:effectLst/>
              </a:rPr>
              <a:t>70 2</a:t>
            </a:r>
          </a:p>
          <a:p>
            <a:r>
              <a:rPr lang="en-US" sz="1000" dirty="0">
                <a:effectLst/>
              </a:rPr>
              <a:t>55 2</a:t>
            </a:r>
          </a:p>
          <a:p>
            <a:r>
              <a:rPr lang="en-US" sz="1000" dirty="0">
                <a:effectLst/>
              </a:rPr>
              <a:t>68 3</a:t>
            </a:r>
          </a:p>
          <a:p>
            <a:r>
              <a:rPr lang="en-US" sz="1000" dirty="0">
                <a:effectLst/>
              </a:rPr>
              <a:t>67 4</a:t>
            </a:r>
          </a:p>
          <a:p>
            <a:r>
              <a:rPr lang="en-US" sz="1000" dirty="0">
                <a:effectLst/>
              </a:rPr>
              <a:t>79 4</a:t>
            </a:r>
          </a:p>
          <a:p>
            <a:r>
              <a:rPr lang="en-US" sz="1000" dirty="0">
                <a:effectLst/>
              </a:rPr>
              <a:t>45 4</a:t>
            </a:r>
          </a:p>
          <a:p>
            <a:r>
              <a:rPr lang="en-US" sz="1000" dirty="0">
                <a:effectLst/>
              </a:rPr>
              <a:t>89 6</a:t>
            </a:r>
          </a:p>
          <a:p>
            <a:r>
              <a:rPr lang="en-US" sz="1000" dirty="0">
                <a:effectLst/>
              </a:rPr>
              <a:t>95 7</a:t>
            </a:r>
          </a:p>
          <a:p>
            <a:r>
              <a:rPr lang="en-US" sz="1000" dirty="0">
                <a:effectLst/>
              </a:rPr>
              <a:t>78 7</a:t>
            </a:r>
          </a:p>
          <a:p>
            <a:r>
              <a:rPr lang="en-US" sz="1000" dirty="0">
                <a:effectLst/>
              </a:rPr>
              <a:t>94 8</a:t>
            </a:r>
          </a:p>
          <a:p>
            <a:r>
              <a:rPr lang="en-US" sz="1000" dirty="0">
                <a:effectLst/>
              </a:rPr>
              <a:t>;</a:t>
            </a:r>
          </a:p>
          <a:p>
            <a:endParaRPr lang="en-US" sz="1000" dirty="0">
              <a:effectLst/>
            </a:endParaRPr>
          </a:p>
          <a:p>
            <a:r>
              <a:rPr lang="en-US" sz="1000" b="1" dirty="0">
                <a:solidFill>
                  <a:srgbClr val="000080"/>
                </a:solidFill>
                <a:effectLst/>
              </a:rPr>
              <a:t>proc</a:t>
            </a:r>
            <a:r>
              <a:rPr lang="en-US" sz="1000" dirty="0">
                <a:effectLst/>
              </a:rPr>
              <a:t> </a:t>
            </a:r>
            <a:r>
              <a:rPr lang="en-US" sz="1000" b="1" dirty="0">
                <a:solidFill>
                  <a:srgbClr val="000080"/>
                </a:solidFill>
                <a:effectLst/>
              </a:rPr>
              <a:t>print</a:t>
            </a:r>
            <a:r>
              <a:rPr lang="en-US" sz="1000" dirty="0">
                <a:effectLst/>
              </a:rPr>
              <a:t> </a:t>
            </a:r>
            <a:r>
              <a:rPr lang="en-US" sz="1000" dirty="0">
                <a:solidFill>
                  <a:srgbClr val="0000FF"/>
                </a:solidFill>
                <a:effectLst/>
              </a:rPr>
              <a:t>data</a:t>
            </a:r>
            <a:r>
              <a:rPr lang="en-US" sz="1000" dirty="0">
                <a:effectLst/>
              </a:rPr>
              <a:t> = StudyTime;</a:t>
            </a:r>
          </a:p>
          <a:p>
            <a:r>
              <a:rPr lang="en-US" sz="1000" b="1" dirty="0">
                <a:solidFill>
                  <a:srgbClr val="000080"/>
                </a:solidFill>
                <a:effectLst/>
              </a:rPr>
              <a:t>run</a:t>
            </a:r>
            <a:r>
              <a:rPr lang="en-US" sz="1000" dirty="0">
                <a:solidFill>
                  <a:srgbClr val="000000"/>
                </a:solidFill>
                <a:effectLst/>
              </a:rPr>
              <a:t>;</a:t>
            </a:r>
            <a:endParaRPr lang="en-US" sz="1000" dirty="0">
              <a:solidFill>
                <a:srgbClr val="000080"/>
              </a:solidFill>
              <a:effectLst/>
            </a:endParaRPr>
          </a:p>
        </p:txBody>
      </p:sp>
    </p:spTree>
    <p:extLst>
      <p:ext uri="{BB962C8B-B14F-4D97-AF65-F5344CB8AC3E}">
        <p14:creationId xmlns:p14="http://schemas.microsoft.com/office/powerpoint/2010/main" val="3750818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10"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a:t>Exam Scores vs. Study Hours, Part II</a:t>
            </a:r>
          </a:p>
        </p:txBody>
      </p:sp>
      <p:sp>
        <p:nvSpPr>
          <p:cNvPr id="13" name="Content Placeholder 12"/>
          <p:cNvSpPr>
            <a:spLocks noGrp="1"/>
          </p:cNvSpPr>
          <p:nvPr>
            <p:ph idx="1"/>
          </p:nvPr>
        </p:nvSpPr>
        <p:spPr>
          <a:xfrm>
            <a:off x="609600" y="1600203"/>
            <a:ext cx="10972800" cy="380997"/>
          </a:xfrm>
        </p:spPr>
        <p:txBody>
          <a:bodyPr/>
          <a:lstStyle/>
          <a:p>
            <a:pPr marL="0" indent="0">
              <a:buNone/>
            </a:pPr>
            <a:r>
              <a:rPr lang="en-US" sz="2400" dirty="0"/>
              <a:t>Check the scatter plot to determine if a linear relationship is plausible.</a:t>
            </a:r>
          </a:p>
        </p:txBody>
      </p:sp>
      <p:pic>
        <p:nvPicPr>
          <p:cNvPr id="5" name="Picture 4">
            <a:extLst>
              <a:ext uri="{FF2B5EF4-FFF2-40B4-BE49-F238E27FC236}">
                <a16:creationId xmlns:a16="http://schemas.microsoft.com/office/drawing/2014/main" id="{B855A8E6-E275-7B42-AAA7-2FD133085403}"/>
              </a:ext>
            </a:extLst>
          </p:cNvPr>
          <p:cNvPicPr>
            <a:picLocks noChangeAspect="1"/>
          </p:cNvPicPr>
          <p:nvPr/>
        </p:nvPicPr>
        <p:blipFill>
          <a:blip r:embed="rId2"/>
          <a:stretch>
            <a:fillRect/>
          </a:stretch>
        </p:blipFill>
        <p:spPr>
          <a:xfrm>
            <a:off x="6811794" y="4520466"/>
            <a:ext cx="3490609" cy="2185133"/>
          </a:xfrm>
          <a:prstGeom prst="rect">
            <a:avLst/>
          </a:prstGeom>
        </p:spPr>
      </p:pic>
      <p:pic>
        <p:nvPicPr>
          <p:cNvPr id="6" name="Picture 5">
            <a:extLst>
              <a:ext uri="{FF2B5EF4-FFF2-40B4-BE49-F238E27FC236}">
                <a16:creationId xmlns:a16="http://schemas.microsoft.com/office/drawing/2014/main" id="{4BBED9CA-44FD-834E-AB5B-D3D162032927}"/>
              </a:ext>
            </a:extLst>
          </p:cNvPr>
          <p:cNvPicPr>
            <a:picLocks noChangeAspect="1"/>
          </p:cNvPicPr>
          <p:nvPr/>
        </p:nvPicPr>
        <p:blipFill>
          <a:blip r:embed="rId3"/>
          <a:stretch>
            <a:fillRect/>
          </a:stretch>
        </p:blipFill>
        <p:spPr>
          <a:xfrm>
            <a:off x="1647822" y="2217189"/>
            <a:ext cx="2952757" cy="1211811"/>
          </a:xfrm>
          <a:prstGeom prst="rect">
            <a:avLst/>
          </a:prstGeom>
        </p:spPr>
      </p:pic>
      <p:pic>
        <p:nvPicPr>
          <p:cNvPr id="8" name="Picture 7">
            <a:extLst>
              <a:ext uri="{FF2B5EF4-FFF2-40B4-BE49-F238E27FC236}">
                <a16:creationId xmlns:a16="http://schemas.microsoft.com/office/drawing/2014/main" id="{B9213915-0D2D-D246-A095-F9092EA955BC}"/>
              </a:ext>
            </a:extLst>
          </p:cNvPr>
          <p:cNvPicPr>
            <a:picLocks noChangeAspect="1"/>
          </p:cNvPicPr>
          <p:nvPr/>
        </p:nvPicPr>
        <p:blipFill>
          <a:blip r:embed="rId4"/>
          <a:stretch>
            <a:fillRect/>
          </a:stretch>
        </p:blipFill>
        <p:spPr>
          <a:xfrm>
            <a:off x="7833198" y="2217189"/>
            <a:ext cx="1447800" cy="1121845"/>
          </a:xfrm>
          <a:prstGeom prst="rect">
            <a:avLst/>
          </a:prstGeom>
        </p:spPr>
      </p:pic>
      <p:pic>
        <p:nvPicPr>
          <p:cNvPr id="4" name="Picture 3">
            <a:extLst>
              <a:ext uri="{FF2B5EF4-FFF2-40B4-BE49-F238E27FC236}">
                <a16:creationId xmlns:a16="http://schemas.microsoft.com/office/drawing/2014/main" id="{2FC9814E-2EE4-A348-BE29-87F0E0977012}"/>
              </a:ext>
            </a:extLst>
          </p:cNvPr>
          <p:cNvPicPr>
            <a:picLocks noChangeAspect="1"/>
          </p:cNvPicPr>
          <p:nvPr/>
        </p:nvPicPr>
        <p:blipFill>
          <a:blip r:embed="rId5"/>
          <a:stretch>
            <a:fillRect/>
          </a:stretch>
        </p:blipFill>
        <p:spPr>
          <a:xfrm>
            <a:off x="1671833" y="4520467"/>
            <a:ext cx="2904735" cy="2185133"/>
          </a:xfrm>
          <a:prstGeom prst="rect">
            <a:avLst/>
          </a:prstGeom>
        </p:spPr>
      </p:pic>
      <p:sp>
        <p:nvSpPr>
          <p:cNvPr id="9" name="Rectangle 8">
            <a:extLst>
              <a:ext uri="{FF2B5EF4-FFF2-40B4-BE49-F238E27FC236}">
                <a16:creationId xmlns:a16="http://schemas.microsoft.com/office/drawing/2014/main" id="{AC0250B0-18BB-A544-A02C-84E3AB335796}"/>
              </a:ext>
            </a:extLst>
          </p:cNvPr>
          <p:cNvSpPr/>
          <p:nvPr/>
        </p:nvSpPr>
        <p:spPr>
          <a:xfrm>
            <a:off x="990600" y="3494782"/>
            <a:ext cx="4267200" cy="1077218"/>
          </a:xfrm>
          <a:prstGeom prst="rect">
            <a:avLst/>
          </a:prstGeom>
        </p:spPr>
        <p:txBody>
          <a:bodyPr wrap="square">
            <a:noAutofit/>
          </a:bodyPr>
          <a:lstStyle/>
          <a:p>
            <a:r>
              <a:rPr lang="en-US" sz="1600" b="1" dirty="0">
                <a:solidFill>
                  <a:srgbClr val="000080"/>
                </a:solidFill>
                <a:effectLst/>
              </a:rPr>
              <a:t>proc</a:t>
            </a:r>
            <a:r>
              <a:rPr lang="en-US" sz="1600" dirty="0">
                <a:effectLst/>
              </a:rPr>
              <a:t> </a:t>
            </a:r>
            <a:r>
              <a:rPr lang="en-US" sz="1600" b="1" dirty="0">
                <a:solidFill>
                  <a:srgbClr val="000080"/>
                </a:solidFill>
                <a:effectLst/>
              </a:rPr>
              <a:t>sgscatter</a:t>
            </a:r>
            <a:r>
              <a:rPr lang="en-US" sz="1600" dirty="0">
                <a:effectLst/>
              </a:rPr>
              <a:t> </a:t>
            </a:r>
            <a:r>
              <a:rPr lang="en-US" sz="1600" dirty="0">
                <a:solidFill>
                  <a:srgbClr val="0000FF"/>
                </a:solidFill>
                <a:effectLst/>
              </a:rPr>
              <a:t>data</a:t>
            </a:r>
            <a:r>
              <a:rPr lang="en-US" sz="1600" dirty="0">
                <a:effectLst/>
              </a:rPr>
              <a:t> = StudyTime;</a:t>
            </a:r>
          </a:p>
          <a:p>
            <a:r>
              <a:rPr lang="en-US" sz="1600" dirty="0">
                <a:solidFill>
                  <a:srgbClr val="0000FF"/>
                </a:solidFill>
                <a:effectLst/>
              </a:rPr>
              <a:t>plot</a:t>
            </a:r>
            <a:r>
              <a:rPr lang="en-US" sz="1600" dirty="0">
                <a:effectLst/>
              </a:rPr>
              <a:t> ExamScore*StudyTime;</a:t>
            </a:r>
          </a:p>
          <a:p>
            <a:r>
              <a:rPr lang="en-US" sz="1600" dirty="0">
                <a:solidFill>
                  <a:srgbClr val="0000FF"/>
                </a:solidFill>
                <a:effectLst/>
              </a:rPr>
              <a:t>title</a:t>
            </a:r>
            <a:r>
              <a:rPr lang="en-US" sz="1600" dirty="0">
                <a:solidFill>
                  <a:srgbClr val="000000"/>
                </a:solidFill>
                <a:effectLst/>
              </a:rPr>
              <a:t> </a:t>
            </a:r>
            <a:r>
              <a:rPr lang="en-US" sz="1600" dirty="0">
                <a:solidFill>
                  <a:srgbClr val="800080"/>
                </a:solidFill>
                <a:effectLst/>
              </a:rPr>
              <a:t>"Study Time Analysis"</a:t>
            </a:r>
            <a:r>
              <a:rPr lang="en-US" sz="1600" dirty="0">
                <a:solidFill>
                  <a:srgbClr val="000000"/>
                </a:solidFill>
                <a:effectLst/>
              </a:rPr>
              <a:t>;</a:t>
            </a:r>
            <a:endParaRPr lang="en-US" sz="1600" dirty="0">
              <a:solidFill>
                <a:srgbClr val="800080"/>
              </a:solidFill>
              <a:effectLst/>
            </a:endParaRPr>
          </a:p>
          <a:p>
            <a:r>
              <a:rPr lang="en-US" sz="1600" b="1" dirty="0">
                <a:solidFill>
                  <a:srgbClr val="000080"/>
                </a:solidFill>
                <a:effectLst/>
              </a:rPr>
              <a:t>run</a:t>
            </a:r>
            <a:r>
              <a:rPr lang="en-US" sz="1600" dirty="0">
                <a:solidFill>
                  <a:srgbClr val="000000"/>
                </a:solidFill>
                <a:effectLst/>
              </a:rPr>
              <a:t>;</a:t>
            </a:r>
            <a:endParaRPr lang="en-US" sz="1600" dirty="0">
              <a:solidFill>
                <a:srgbClr val="000080"/>
              </a:solidFill>
              <a:effectLst/>
            </a:endParaRPr>
          </a:p>
        </p:txBody>
      </p:sp>
      <p:sp>
        <p:nvSpPr>
          <p:cNvPr id="10" name="Rectangle 9">
            <a:extLst>
              <a:ext uri="{FF2B5EF4-FFF2-40B4-BE49-F238E27FC236}">
                <a16:creationId xmlns:a16="http://schemas.microsoft.com/office/drawing/2014/main" id="{2B37F973-2247-F14D-AC40-DF67031FC2E3}"/>
              </a:ext>
            </a:extLst>
          </p:cNvPr>
          <p:cNvSpPr/>
          <p:nvPr/>
        </p:nvSpPr>
        <p:spPr>
          <a:xfrm>
            <a:off x="6293796" y="3526306"/>
            <a:ext cx="4526604" cy="830997"/>
          </a:xfrm>
          <a:prstGeom prst="rect">
            <a:avLst/>
          </a:prstGeom>
        </p:spPr>
        <p:txBody>
          <a:bodyPr wrap="square">
            <a:noAutofit/>
          </a:bodyPr>
          <a:lstStyle/>
          <a:p>
            <a:r>
              <a:rPr lang="en-US" sz="1600" dirty="0"/>
              <a:t>plot(StudyTime$StudyHours,StudyTime$ExamScore, xlab = "Study Hours", ylab = "Exam Score", main = "Study Time Analysis",pch = 15)</a:t>
            </a:r>
          </a:p>
        </p:txBody>
      </p:sp>
    </p:spTree>
    <p:extLst>
      <p:ext uri="{BB962C8B-B14F-4D97-AF65-F5344CB8AC3E}">
        <p14:creationId xmlns:p14="http://schemas.microsoft.com/office/powerpoint/2010/main" val="3575168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par>
                                <p:cTn id="15" presetID="10"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P spid="9" grpId="0"/>
      <p:bldP spid="10" grpId="0"/>
    </p:bld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34"/>
  <p:tag name="MMPROD_UIDATA" val="&lt;database version=&quot;11.0&quot;&gt;&lt;object type=&quot;1&quot; unique_id=&quot;10001&quot;&gt;&lt;object type=&quot;2&quot; unique_id=&quot;47998&quot;&gt;&lt;object type=&quot;3&quot; unique_id=&quot;47999&quot;&gt;&lt;property id=&quot;20148&quot; value=&quot;5&quot;/&gt;&lt;property id=&quot;20300&quot; value=&quot;Slide 1 - &amp;quot;Insert Title Here&amp;quot;&quot;/&gt;&lt;property id=&quot;20307&quot; value=&quot;269&quot;/&gt;&lt;/object&gt;&lt;object type=&quot;3&quot; unique_id=&quot;48000&quot;&gt;&lt;property id=&quot;20148&quot; value=&quot;5&quot;/&gt;&lt;property id=&quot;20300&quot; value=&quot;Slide 2 - &amp;quot;Header&amp;quot;&quot;/&gt;&lt;property id=&quot;20307&quot; value=&quot;266&quot;/&gt;&lt;/object&gt;&lt;object type=&quot;3&quot; unique_id=&quot;48001&quot;&gt;&lt;property id=&quot;20148&quot; value=&quot;5&quot;/&gt;&lt;property id=&quot;20300&quot; value=&quot;Slide 7&quot;/&gt;&lt;property id=&quot;20307&quot; value=&quot;267&quot;/&gt;&lt;/object&gt;&lt;object type=&quot;3&quot; unique_id=&quot;48032&quot;&gt;&lt;property id=&quot;20148&quot; value=&quot;5&quot;/&gt;&lt;property id=&quot;20300&quot; value=&quot;Slide 3&quot;/&gt;&lt;property id=&quot;20307&quot; value=&quot;270&quot;/&gt;&lt;/object&gt;&lt;object type=&quot;3&quot; unique_id=&quot;48033&quot;&gt;&lt;property id=&quot;20148&quot; value=&quot;5&quot;/&gt;&lt;property id=&quot;20300&quot; value=&quot;Slide 4&quot;/&gt;&lt;property id=&quot;20307&quot; value=&quot;271&quot;/&gt;&lt;/object&gt;&lt;object type=&quot;3&quot; unique_id=&quot;48034&quot;&gt;&lt;property id=&quot;20148&quot; value=&quot;5&quot;/&gt;&lt;property id=&quot;20300&quot; value=&quot;Slide 5&quot;/&gt;&lt;property id=&quot;20307&quot; value=&quot;272&quot;/&gt;&lt;/object&gt;&lt;object type=&quot;3&quot; unique_id=&quot;48035&quot;&gt;&lt;property id=&quot;20148&quot; value=&quot;5&quot;/&gt;&lt;property id=&quot;20300&quot; value=&quot;Slide 6&quot;/&gt;&lt;property id=&quot;20307&quot; value=&quot;273&quot;/&gt;&lt;/object&gt;&lt;/object&gt;&lt;object type=&quot;8&quot; unique_id=&quot;48006&quot;&gt;&lt;/object&gt;&lt;/object&gt;&lt;/database&gt;"/>
  <p:tag name="SECTOMILLISECCONVERTED" val="1"/>
</p:tagLst>
</file>

<file path=ppt/theme/theme1.xml><?xml version="1.0" encoding="utf-8"?>
<a:theme xmlns:a="http://schemas.openxmlformats.org/drawingml/2006/main" name="1_Body Slides">
  <a:themeElements>
    <a:clrScheme name="Southern Methodist University palette">
      <a:dk1>
        <a:srgbClr val="000000"/>
      </a:dk1>
      <a:lt1>
        <a:srgbClr val="FFFFFF"/>
      </a:lt1>
      <a:dk2>
        <a:srgbClr val="303651"/>
      </a:dk2>
      <a:lt2>
        <a:srgbClr val="8EB8E5"/>
      </a:lt2>
      <a:accent1>
        <a:srgbClr val="344CA1"/>
      </a:accent1>
      <a:accent2>
        <a:srgbClr val="DDCBA3"/>
      </a:accent2>
      <a:accent3>
        <a:srgbClr val="CC0034"/>
      </a:accent3>
      <a:accent4>
        <a:srgbClr val="928981"/>
      </a:accent4>
      <a:accent5>
        <a:srgbClr val="F9CA12"/>
      </a:accent5>
      <a:accent6>
        <a:srgbClr val="404041"/>
      </a:accent6>
      <a:hlink>
        <a:srgbClr val="0562C1"/>
      </a:hlink>
      <a:folHlink>
        <a:srgbClr val="0563C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2969</TotalTime>
  <Words>2283</Words>
  <Application>Microsoft Macintosh PowerPoint</Application>
  <PresentationFormat>Widescreen</PresentationFormat>
  <Paragraphs>347</Paragraphs>
  <Slides>58</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58</vt:i4>
      </vt:variant>
    </vt:vector>
  </HeadingPairs>
  <TitlesOfParts>
    <vt:vector size="63" baseType="lpstr">
      <vt:lpstr>Arial</vt:lpstr>
      <vt:lpstr>Calibri</vt:lpstr>
      <vt:lpstr>Cambria Math</vt:lpstr>
      <vt:lpstr>Times New Roman</vt:lpstr>
      <vt:lpstr>1_Body Slides</vt:lpstr>
      <vt:lpstr>More on R2</vt:lpstr>
      <vt:lpstr>Interpreting r2 :  Explained Variation</vt:lpstr>
      <vt:lpstr>r and r2: Not resistant to outliers</vt:lpstr>
      <vt:lpstr>R2: comparing SS(straight line model) to SS(equal means model)</vt:lpstr>
      <vt:lpstr>PowerPoint Presentation</vt:lpstr>
      <vt:lpstr>PowerPoint Presentation</vt:lpstr>
      <vt:lpstr>Example</vt:lpstr>
      <vt:lpstr>Exam Scores vs. Study Hours, Part I</vt:lpstr>
      <vt:lpstr>Exam Scores vs. Study Hours, Part II</vt:lpstr>
      <vt:lpstr>Exam Scores vs. Study Hours, Part III</vt:lpstr>
      <vt:lpstr>Exam Scores vs. Study Hours: Test Statistic, Part I</vt:lpstr>
      <vt:lpstr>Exam Scores vs. Study Hours: Test Statistic, Part II</vt:lpstr>
      <vt:lpstr>Exam Scores vs. Study Hours: Test Statistic, Part III</vt:lpstr>
      <vt:lpstr>PowerPoint Presentation</vt:lpstr>
      <vt:lpstr>Example</vt:lpstr>
      <vt:lpstr>Grades vs. Study Hours</vt:lpstr>
      <vt:lpstr>How to Find the “Best” Line</vt:lpstr>
      <vt:lpstr>Grades vs. Study Hours</vt:lpstr>
      <vt:lpstr>Least Squares Regression Line</vt:lpstr>
      <vt:lpstr>PowerPoint Presentation</vt:lpstr>
      <vt:lpstr>Prediction</vt:lpstr>
      <vt:lpstr>Grades vs. Study Hours</vt:lpstr>
      <vt:lpstr>Extrapolation!</vt:lpstr>
      <vt:lpstr>Extrapolation: Example</vt:lpstr>
      <vt:lpstr>PowerPoint Presentation</vt:lpstr>
      <vt:lpstr>Interpretation</vt:lpstr>
      <vt:lpstr>Equation of a Line!</vt:lpstr>
      <vt:lpstr>Interpretation: Slope and y-Intercept</vt:lpstr>
      <vt:lpstr>Grades vs. Study Hours  </vt:lpstr>
      <vt:lpstr>PowerPoint Presentation</vt:lpstr>
      <vt:lpstr>Estimation of the Intercept and Slope</vt:lpstr>
      <vt:lpstr>How to Estimate Regression Coefficients</vt:lpstr>
      <vt:lpstr>How to Estimate Regression Coefficients</vt:lpstr>
      <vt:lpstr>PowerPoint Presentation</vt:lpstr>
      <vt:lpstr>Estimate of the Assumed Common Standard Deviation</vt:lpstr>
      <vt:lpstr>Changed to Lightboard</vt:lpstr>
      <vt:lpstr>PowerPoint Presentation</vt:lpstr>
      <vt:lpstr>Sampling Distribution of the Sample Intercept and Slope</vt:lpstr>
      <vt:lpstr>Sampling Distributions / Hypothesis Test </vt:lpstr>
      <vt:lpstr>Sampling Distributions / Hypothesis Test </vt:lpstr>
      <vt:lpstr>PowerPoint Presentation</vt:lpstr>
      <vt:lpstr>Hypothesis Testing and Confidence Intervals for the Slope and Intercept</vt:lpstr>
      <vt:lpstr>CV, TS and Confidence Interval for β_0 and β_1 </vt:lpstr>
      <vt:lpstr>PowerPoint Presentation</vt:lpstr>
      <vt:lpstr>Putting It All Together</vt:lpstr>
      <vt:lpstr>Exam Scores vs. Study Hours</vt:lpstr>
      <vt:lpstr>Exam Scores vs. Study Hours (cont.)</vt:lpstr>
      <vt:lpstr>Exam Scores vs. Study Hours: Correlation</vt:lpstr>
      <vt:lpstr>Exam Scores vs. Study Hours: R</vt:lpstr>
      <vt:lpstr>Exam Scores vs. Study Hours: SAS PROC REG</vt:lpstr>
      <vt:lpstr>Exam Scores vs. Study Hours: SAS PROC GLM</vt:lpstr>
      <vt:lpstr>Exam Scores vs. Study Hours: Test Statistic</vt:lpstr>
      <vt:lpstr>Exam Scores vs. Study Hours: Confidence Interval</vt:lpstr>
      <vt:lpstr>PowerPoint Presentation</vt:lpstr>
      <vt:lpstr>Appendix</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Southern Methodist University</dc:title>
  <dc:subject/>
  <dc:creator>Administrator</dc:creator>
  <cp:keywords/>
  <dc:description/>
  <cp:lastModifiedBy>Microsoft Office User</cp:lastModifiedBy>
  <cp:revision>182</cp:revision>
  <dcterms:created xsi:type="dcterms:W3CDTF">2016-03-21T14:12:59Z</dcterms:created>
  <dcterms:modified xsi:type="dcterms:W3CDTF">2020-11-02T18:25:11Z</dcterms:modified>
  <cp:category/>
</cp:coreProperties>
</file>

<file path=docProps/thumbnail.jpeg>
</file>